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5" r:id="rId4"/>
    <p:sldId id="296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97" r:id="rId13"/>
    <p:sldId id="279" r:id="rId14"/>
    <p:sldId id="280" r:id="rId15"/>
    <p:sldId id="266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267" r:id="rId24"/>
    <p:sldId id="301" r:id="rId25"/>
    <p:sldId id="306" r:id="rId26"/>
    <p:sldId id="307" r:id="rId27"/>
    <p:sldId id="308" r:id="rId28"/>
    <p:sldId id="268" r:id="rId29"/>
    <p:sldId id="269" r:id="rId30"/>
    <p:sldId id="270" r:id="rId31"/>
    <p:sldId id="309" r:id="rId32"/>
    <p:sldId id="310" r:id="rId33"/>
    <p:sldId id="311" r:id="rId34"/>
    <p:sldId id="312" r:id="rId35"/>
    <p:sldId id="313" r:id="rId36"/>
    <p:sldId id="314" r:id="rId37"/>
    <p:sldId id="271" r:id="rId38"/>
    <p:sldId id="272" r:id="rId39"/>
    <p:sldId id="315" r:id="rId40"/>
    <p:sldId id="316" r:id="rId41"/>
    <p:sldId id="317" r:id="rId42"/>
    <p:sldId id="273" r:id="rId43"/>
    <p:sldId id="274" r:id="rId44"/>
    <p:sldId id="275" r:id="rId45"/>
    <p:sldId id="276" r:id="rId46"/>
    <p:sldId id="277" r:id="rId47"/>
    <p:sldId id="318" r:id="rId48"/>
    <p:sldId id="319" r:id="rId49"/>
    <p:sldId id="282" r:id="rId50"/>
    <p:sldId id="283" r:id="rId51"/>
    <p:sldId id="284" r:id="rId52"/>
    <p:sldId id="285" r:id="rId53"/>
    <p:sldId id="286" r:id="rId54"/>
    <p:sldId id="287" r:id="rId55"/>
    <p:sldId id="353" r:id="rId56"/>
    <p:sldId id="288" r:id="rId57"/>
    <p:sldId id="354" r:id="rId58"/>
    <p:sldId id="323" r:id="rId59"/>
    <p:sldId id="321" r:id="rId60"/>
    <p:sldId id="324" r:id="rId61"/>
    <p:sldId id="289" r:id="rId62"/>
    <p:sldId id="325" r:id="rId63"/>
    <p:sldId id="326" r:id="rId64"/>
    <p:sldId id="290" r:id="rId65"/>
    <p:sldId id="291" r:id="rId66"/>
    <p:sldId id="327" r:id="rId67"/>
    <p:sldId id="328" r:id="rId68"/>
    <p:sldId id="292" r:id="rId69"/>
    <p:sldId id="329" r:id="rId70"/>
    <p:sldId id="330" r:id="rId71"/>
    <p:sldId id="331" r:id="rId72"/>
    <p:sldId id="332" r:id="rId73"/>
    <p:sldId id="293" r:id="rId74"/>
    <p:sldId id="333" r:id="rId75"/>
    <p:sldId id="334" r:id="rId76"/>
    <p:sldId id="29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7" r:id="rId96"/>
    <p:sldId id="358" r:id="rId97"/>
    <p:sldId id="356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9" r:id="rId128"/>
    <p:sldId id="388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15BDC5-3BE7-4EBD-82CD-545AB9DC4E98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E663A56-3E6C-4108-B76F-1E794A5910F1}">
      <dgm:prSet phldrT="[Text]"/>
      <dgm:spPr/>
      <dgm:t>
        <a:bodyPr/>
        <a:lstStyle/>
        <a:p>
          <a:r>
            <a:rPr lang="en-IN" dirty="0"/>
            <a:t>Basic Track</a:t>
          </a:r>
        </a:p>
      </dgm:t>
    </dgm:pt>
    <dgm:pt modelId="{97397BC2-F98C-497A-8EA3-D35441F4E073}" type="parTrans" cxnId="{141801A4-21B6-47CC-A4D2-785154B7218D}">
      <dgm:prSet/>
      <dgm:spPr/>
      <dgm:t>
        <a:bodyPr/>
        <a:lstStyle/>
        <a:p>
          <a:endParaRPr lang="en-IN"/>
        </a:p>
      </dgm:t>
    </dgm:pt>
    <dgm:pt modelId="{1D331716-6654-4B7E-840D-166C7B5ECE88}" type="sibTrans" cxnId="{141801A4-21B6-47CC-A4D2-785154B7218D}">
      <dgm:prSet/>
      <dgm:spPr/>
      <dgm:t>
        <a:bodyPr/>
        <a:lstStyle/>
        <a:p>
          <a:endParaRPr lang="en-IN"/>
        </a:p>
      </dgm:t>
    </dgm:pt>
    <dgm:pt modelId="{10D66756-293A-4E3A-BA0E-6039B687B127}">
      <dgm:prSet phldrT="[Text]"/>
      <dgm:spPr/>
      <dgm:t>
        <a:bodyPr/>
        <a:lstStyle/>
        <a:p>
          <a:r>
            <a:rPr lang="en-IN" dirty="0"/>
            <a:t>Getting Started</a:t>
          </a:r>
        </a:p>
      </dgm:t>
    </dgm:pt>
    <dgm:pt modelId="{5810C9EE-729A-4CAC-95E4-C4656F51495F}" type="parTrans" cxnId="{B3273C92-BC81-4D6D-AF7A-6B010F92CB4C}">
      <dgm:prSet/>
      <dgm:spPr/>
      <dgm:t>
        <a:bodyPr/>
        <a:lstStyle/>
        <a:p>
          <a:endParaRPr lang="en-IN"/>
        </a:p>
      </dgm:t>
    </dgm:pt>
    <dgm:pt modelId="{3DA13E68-CABB-4CEA-8685-139B1136AD6C}" type="sibTrans" cxnId="{B3273C92-BC81-4D6D-AF7A-6B010F92CB4C}">
      <dgm:prSet/>
      <dgm:spPr/>
      <dgm:t>
        <a:bodyPr/>
        <a:lstStyle/>
        <a:p>
          <a:endParaRPr lang="en-IN"/>
        </a:p>
      </dgm:t>
    </dgm:pt>
    <dgm:pt modelId="{A0522103-0C57-4F15-851A-AE66776728BC}">
      <dgm:prSet phldrT="[Text]"/>
      <dgm:spPr/>
      <dgm:t>
        <a:bodyPr/>
        <a:lstStyle/>
        <a:p>
          <a:r>
            <a:rPr lang="en-IN" dirty="0"/>
            <a:t>Advance Track</a:t>
          </a:r>
        </a:p>
      </dgm:t>
    </dgm:pt>
    <dgm:pt modelId="{D71732A2-97C2-4414-BF09-0EFA9883F130}" type="parTrans" cxnId="{9FE2A27E-96FE-44BA-BC55-8B520F4BB943}">
      <dgm:prSet/>
      <dgm:spPr/>
      <dgm:t>
        <a:bodyPr/>
        <a:lstStyle/>
        <a:p>
          <a:endParaRPr lang="en-IN"/>
        </a:p>
      </dgm:t>
    </dgm:pt>
    <dgm:pt modelId="{7D72FF38-271E-4E44-A327-35B90070AE16}" type="sibTrans" cxnId="{9FE2A27E-96FE-44BA-BC55-8B520F4BB943}">
      <dgm:prSet/>
      <dgm:spPr/>
      <dgm:t>
        <a:bodyPr/>
        <a:lstStyle/>
        <a:p>
          <a:endParaRPr lang="en-IN"/>
        </a:p>
      </dgm:t>
    </dgm:pt>
    <dgm:pt modelId="{B0219A37-4018-4EB1-A3B6-1AA1134CEF45}">
      <dgm:prSet phldrT="[Text]"/>
      <dgm:spPr/>
      <dgm:t>
        <a:bodyPr/>
        <a:lstStyle/>
        <a:p>
          <a:r>
            <a:rPr lang="en-IN" dirty="0"/>
            <a:t>Backgrounds &amp; Images</a:t>
          </a:r>
        </a:p>
      </dgm:t>
    </dgm:pt>
    <dgm:pt modelId="{BF29924D-25A8-497C-8A4A-AA70DE2F7BB4}" type="parTrans" cxnId="{7608CFEA-C3A0-4277-B5E3-CECB883D80D8}">
      <dgm:prSet/>
      <dgm:spPr/>
      <dgm:t>
        <a:bodyPr/>
        <a:lstStyle/>
        <a:p>
          <a:endParaRPr lang="en-IN"/>
        </a:p>
      </dgm:t>
    </dgm:pt>
    <dgm:pt modelId="{A080105C-E4F7-4F0C-82AE-577A41B1D1C5}" type="sibTrans" cxnId="{7608CFEA-C3A0-4277-B5E3-CECB883D80D8}">
      <dgm:prSet/>
      <dgm:spPr/>
      <dgm:t>
        <a:bodyPr/>
        <a:lstStyle/>
        <a:p>
          <a:endParaRPr lang="en-IN"/>
        </a:p>
      </dgm:t>
    </dgm:pt>
    <dgm:pt modelId="{A8E39942-C4DB-4F9E-86FC-CAE8C97A9876}">
      <dgm:prSet phldrT="[Text]"/>
      <dgm:spPr/>
      <dgm:t>
        <a:bodyPr/>
        <a:lstStyle/>
        <a:p>
          <a:r>
            <a:rPr lang="en-IN" dirty="0"/>
            <a:t>Expert Track</a:t>
          </a:r>
        </a:p>
      </dgm:t>
    </dgm:pt>
    <dgm:pt modelId="{6FD3A245-F2EC-4164-9F02-556782DBA56F}" type="parTrans" cxnId="{394ED61C-E188-4A3F-A8AF-2A66511EEB35}">
      <dgm:prSet/>
      <dgm:spPr/>
      <dgm:t>
        <a:bodyPr/>
        <a:lstStyle/>
        <a:p>
          <a:endParaRPr lang="en-IN"/>
        </a:p>
      </dgm:t>
    </dgm:pt>
    <dgm:pt modelId="{7D55D8FE-4231-4010-AC43-E1474DB6D50B}" type="sibTrans" cxnId="{394ED61C-E188-4A3F-A8AF-2A66511EEB35}">
      <dgm:prSet/>
      <dgm:spPr/>
      <dgm:t>
        <a:bodyPr/>
        <a:lstStyle/>
        <a:p>
          <a:endParaRPr lang="en-IN"/>
        </a:p>
      </dgm:t>
    </dgm:pt>
    <dgm:pt modelId="{7EF3ED4F-8666-4D1B-B86A-8910ED1D0F9F}">
      <dgm:prSet phldrT="[Text]"/>
      <dgm:spPr/>
      <dgm:t>
        <a:bodyPr/>
        <a:lstStyle/>
        <a:p>
          <a:r>
            <a:rPr lang="en-IN" dirty="0"/>
            <a:t>Flexbox</a:t>
          </a:r>
        </a:p>
      </dgm:t>
    </dgm:pt>
    <dgm:pt modelId="{0EFD6548-42A2-4746-976C-6334D14F0D13}" type="parTrans" cxnId="{BEB7C550-B434-4BD1-9F2C-0B098395EEB6}">
      <dgm:prSet/>
      <dgm:spPr/>
      <dgm:t>
        <a:bodyPr/>
        <a:lstStyle/>
        <a:p>
          <a:endParaRPr lang="en-IN"/>
        </a:p>
      </dgm:t>
    </dgm:pt>
    <dgm:pt modelId="{621316E9-E372-4D58-9678-BB2906DEA595}" type="sibTrans" cxnId="{BEB7C550-B434-4BD1-9F2C-0B098395EEB6}">
      <dgm:prSet/>
      <dgm:spPr/>
      <dgm:t>
        <a:bodyPr/>
        <a:lstStyle/>
        <a:p>
          <a:endParaRPr lang="en-IN"/>
        </a:p>
      </dgm:t>
    </dgm:pt>
    <dgm:pt modelId="{F04E6523-5A94-489F-9F5B-A34B287254D5}">
      <dgm:prSet phldrT="[Text]"/>
      <dgm:spPr/>
      <dgm:t>
        <a:bodyPr/>
        <a:lstStyle/>
        <a:p>
          <a:r>
            <a:rPr lang="en-IN" dirty="0"/>
            <a:t>The Basics</a:t>
          </a:r>
        </a:p>
      </dgm:t>
    </dgm:pt>
    <dgm:pt modelId="{60667F67-2994-49E7-A072-3FFCB8B2755D}" type="parTrans" cxnId="{24FC20EF-820D-4579-A8B2-5DD31B56F571}">
      <dgm:prSet/>
      <dgm:spPr/>
      <dgm:t>
        <a:bodyPr/>
        <a:lstStyle/>
        <a:p>
          <a:endParaRPr lang="en-IN"/>
        </a:p>
      </dgm:t>
    </dgm:pt>
    <dgm:pt modelId="{A8CB142A-07A9-4454-8A1B-C1F5C5304BD1}" type="sibTrans" cxnId="{24FC20EF-820D-4579-A8B2-5DD31B56F571}">
      <dgm:prSet/>
      <dgm:spPr/>
      <dgm:t>
        <a:bodyPr/>
        <a:lstStyle/>
        <a:p>
          <a:endParaRPr lang="en-IN"/>
        </a:p>
      </dgm:t>
    </dgm:pt>
    <dgm:pt modelId="{D6151722-3AF9-4543-9106-AB757B01A6B4}">
      <dgm:prSet phldrT="[Text]"/>
      <dgm:spPr/>
      <dgm:t>
        <a:bodyPr/>
        <a:lstStyle/>
        <a:p>
          <a:r>
            <a:rPr lang="en-IN" dirty="0"/>
            <a:t>Diving Deeper</a:t>
          </a:r>
        </a:p>
      </dgm:t>
    </dgm:pt>
    <dgm:pt modelId="{46C0B134-968A-4332-85CB-EA8455CD6172}" type="parTrans" cxnId="{4FAD8E8D-F3D1-494F-B6BF-C93CBFDF5514}">
      <dgm:prSet/>
      <dgm:spPr/>
      <dgm:t>
        <a:bodyPr/>
        <a:lstStyle/>
        <a:p>
          <a:endParaRPr lang="en-IN"/>
        </a:p>
      </dgm:t>
    </dgm:pt>
    <dgm:pt modelId="{81B0EF8B-7602-4DD1-9F9A-0D4FF3582703}" type="sibTrans" cxnId="{4FAD8E8D-F3D1-494F-B6BF-C93CBFDF5514}">
      <dgm:prSet/>
      <dgm:spPr/>
      <dgm:t>
        <a:bodyPr/>
        <a:lstStyle/>
        <a:p>
          <a:endParaRPr lang="en-IN"/>
        </a:p>
      </dgm:t>
    </dgm:pt>
    <dgm:pt modelId="{97D1A232-489A-4F60-9C35-2F309ADF1698}">
      <dgm:prSet phldrT="[Text]"/>
      <dgm:spPr/>
      <dgm:t>
        <a:bodyPr/>
        <a:lstStyle/>
        <a:p>
          <a:r>
            <a:rPr lang="en-IN" dirty="0"/>
            <a:t>Selectors &amp; CSS Features</a:t>
          </a:r>
        </a:p>
      </dgm:t>
    </dgm:pt>
    <dgm:pt modelId="{0749B5BD-CD7B-4087-9B18-970A516AEE08}" type="parTrans" cxnId="{0084C6BB-8ACE-4D68-AE34-78AD7E97D649}">
      <dgm:prSet/>
      <dgm:spPr/>
      <dgm:t>
        <a:bodyPr/>
        <a:lstStyle/>
        <a:p>
          <a:endParaRPr lang="en-IN"/>
        </a:p>
      </dgm:t>
    </dgm:pt>
    <dgm:pt modelId="{88DFC777-A900-4BDD-972D-96E1DF2614E6}" type="sibTrans" cxnId="{0084C6BB-8ACE-4D68-AE34-78AD7E97D649}">
      <dgm:prSet/>
      <dgm:spPr/>
      <dgm:t>
        <a:bodyPr/>
        <a:lstStyle/>
        <a:p>
          <a:endParaRPr lang="en-IN"/>
        </a:p>
      </dgm:t>
    </dgm:pt>
    <dgm:pt modelId="{25E9AAFF-07EF-4F0A-9025-E6BDA9D25AD8}">
      <dgm:prSet phldrT="[Text]"/>
      <dgm:spPr/>
      <dgm:t>
        <a:bodyPr/>
        <a:lstStyle/>
        <a:p>
          <a:r>
            <a:rPr lang="en-IN" dirty="0"/>
            <a:t>Practicing Basics</a:t>
          </a:r>
        </a:p>
      </dgm:t>
    </dgm:pt>
    <dgm:pt modelId="{F0A1F132-8647-4D37-985D-07ED5D35DB28}" type="parTrans" cxnId="{3A8BFFD1-29BF-45CA-BC4F-F2169714B87F}">
      <dgm:prSet/>
      <dgm:spPr/>
      <dgm:t>
        <a:bodyPr/>
        <a:lstStyle/>
        <a:p>
          <a:endParaRPr lang="en-IN"/>
        </a:p>
      </dgm:t>
    </dgm:pt>
    <dgm:pt modelId="{09CE0BB0-44A0-44E7-A613-CAF2BD3FF682}" type="sibTrans" cxnId="{3A8BFFD1-29BF-45CA-BC4F-F2169714B87F}">
      <dgm:prSet/>
      <dgm:spPr/>
      <dgm:t>
        <a:bodyPr/>
        <a:lstStyle/>
        <a:p>
          <a:endParaRPr lang="en-IN"/>
        </a:p>
      </dgm:t>
    </dgm:pt>
    <dgm:pt modelId="{98E9A36C-66D6-46A4-AA9B-8C1C282C26CD}">
      <dgm:prSet phldrT="[Text]"/>
      <dgm:spPr/>
      <dgm:t>
        <a:bodyPr/>
        <a:lstStyle/>
        <a:p>
          <a:r>
            <a:rPr lang="en-IN" dirty="0"/>
            <a:t>Positioning</a:t>
          </a:r>
        </a:p>
      </dgm:t>
    </dgm:pt>
    <dgm:pt modelId="{69A1BFDA-31D1-4175-9480-ABF4B4DBD4BE}" type="parTrans" cxnId="{FD3B87AA-BF33-48BC-ADED-A1F92FDAF15A}">
      <dgm:prSet/>
      <dgm:spPr/>
      <dgm:t>
        <a:bodyPr/>
        <a:lstStyle/>
        <a:p>
          <a:endParaRPr lang="en-IN"/>
        </a:p>
      </dgm:t>
    </dgm:pt>
    <dgm:pt modelId="{1ADFFEA0-73EA-4F7C-8E4A-692E8D115448}" type="sibTrans" cxnId="{FD3B87AA-BF33-48BC-ADED-A1F92FDAF15A}">
      <dgm:prSet/>
      <dgm:spPr/>
      <dgm:t>
        <a:bodyPr/>
        <a:lstStyle/>
        <a:p>
          <a:endParaRPr lang="en-IN"/>
        </a:p>
      </dgm:t>
    </dgm:pt>
    <dgm:pt modelId="{C2F22A33-D97F-4D8E-ADAD-2D1BD4C1EAE4}">
      <dgm:prSet phldrT="[Text]"/>
      <dgm:spPr/>
      <dgm:t>
        <a:bodyPr/>
        <a:lstStyle/>
        <a:p>
          <a:r>
            <a:rPr lang="en-IN" dirty="0"/>
            <a:t>Dimensions, </a:t>
          </a:r>
          <a:r>
            <a:rPr lang="en-IN" dirty="0" err="1"/>
            <a:t>Uinits</a:t>
          </a:r>
          <a:r>
            <a:rPr lang="en-IN" dirty="0"/>
            <a:t> &amp; Size</a:t>
          </a:r>
        </a:p>
      </dgm:t>
    </dgm:pt>
    <dgm:pt modelId="{B8203086-36D1-4E13-AD0D-0779C431B2A2}" type="parTrans" cxnId="{8D338A0E-8247-4AFF-A742-AE62B1548F25}">
      <dgm:prSet/>
      <dgm:spPr/>
      <dgm:t>
        <a:bodyPr/>
        <a:lstStyle/>
        <a:p>
          <a:endParaRPr lang="en-IN"/>
        </a:p>
      </dgm:t>
    </dgm:pt>
    <dgm:pt modelId="{FF8E8A8A-686E-4F3F-966C-C7EC5D0C0184}" type="sibTrans" cxnId="{8D338A0E-8247-4AFF-A742-AE62B1548F25}">
      <dgm:prSet/>
      <dgm:spPr/>
      <dgm:t>
        <a:bodyPr/>
        <a:lstStyle/>
        <a:p>
          <a:endParaRPr lang="en-IN"/>
        </a:p>
      </dgm:t>
    </dgm:pt>
    <dgm:pt modelId="{E397DB30-09D4-4567-B860-EB0679717BC5}">
      <dgm:prSet phldrT="[Text]"/>
      <dgm:spPr/>
      <dgm:t>
        <a:bodyPr/>
        <a:lstStyle/>
        <a:p>
          <a:r>
            <a:rPr lang="en-IN" dirty="0"/>
            <a:t>JavaScript &amp; CSS</a:t>
          </a:r>
        </a:p>
      </dgm:t>
    </dgm:pt>
    <dgm:pt modelId="{641716E5-F534-473A-BCE8-A913195F275B}" type="parTrans" cxnId="{BDB114C1-C365-4257-B364-3DAC9BC40FF2}">
      <dgm:prSet/>
      <dgm:spPr/>
      <dgm:t>
        <a:bodyPr/>
        <a:lstStyle/>
        <a:p>
          <a:endParaRPr lang="en-IN"/>
        </a:p>
      </dgm:t>
    </dgm:pt>
    <dgm:pt modelId="{900F248F-A494-413D-98A2-68AEB3B7D09B}" type="sibTrans" cxnId="{BDB114C1-C365-4257-B364-3DAC9BC40FF2}">
      <dgm:prSet/>
      <dgm:spPr/>
      <dgm:t>
        <a:bodyPr/>
        <a:lstStyle/>
        <a:p>
          <a:endParaRPr lang="en-IN"/>
        </a:p>
      </dgm:t>
    </dgm:pt>
    <dgm:pt modelId="{6C475EFA-E31B-49EA-97F1-744932C9AEDA}">
      <dgm:prSet phldrT="[Text]"/>
      <dgm:spPr/>
      <dgm:t>
        <a:bodyPr/>
        <a:lstStyle/>
        <a:p>
          <a:r>
            <a:rPr lang="en-IN" dirty="0"/>
            <a:t>Responsiveness</a:t>
          </a:r>
        </a:p>
      </dgm:t>
    </dgm:pt>
    <dgm:pt modelId="{0BE5FEAA-F3A6-4A22-9BF6-939643DEAE04}" type="parTrans" cxnId="{EDFC1EE7-CF2F-4D1D-A7E7-A8160C7FF548}">
      <dgm:prSet/>
      <dgm:spPr/>
      <dgm:t>
        <a:bodyPr/>
        <a:lstStyle/>
        <a:p>
          <a:endParaRPr lang="en-IN"/>
        </a:p>
      </dgm:t>
    </dgm:pt>
    <dgm:pt modelId="{5C7A4347-63CE-41E5-BC61-DEA366C9C148}" type="sibTrans" cxnId="{EDFC1EE7-CF2F-4D1D-A7E7-A8160C7FF548}">
      <dgm:prSet/>
      <dgm:spPr/>
      <dgm:t>
        <a:bodyPr/>
        <a:lstStyle/>
        <a:p>
          <a:endParaRPr lang="en-IN"/>
        </a:p>
      </dgm:t>
    </dgm:pt>
    <dgm:pt modelId="{2D1FCCD9-831B-4814-B4D2-F5639D15DFC7}">
      <dgm:prSet phldrT="[Text]"/>
      <dgm:spPr/>
      <dgm:t>
        <a:bodyPr/>
        <a:lstStyle/>
        <a:p>
          <a:r>
            <a:rPr lang="en-IN" dirty="0"/>
            <a:t>Styling Forms</a:t>
          </a:r>
        </a:p>
      </dgm:t>
    </dgm:pt>
    <dgm:pt modelId="{F95B47CE-3293-4FC9-9527-6CD9E0348DB7}" type="parTrans" cxnId="{18EF9F8E-4A81-4DDD-8B7E-5439C327ADE9}">
      <dgm:prSet/>
      <dgm:spPr/>
      <dgm:t>
        <a:bodyPr/>
        <a:lstStyle/>
        <a:p>
          <a:endParaRPr lang="en-IN"/>
        </a:p>
      </dgm:t>
    </dgm:pt>
    <dgm:pt modelId="{80A3123F-523D-44AB-94BD-D8574688E54D}" type="sibTrans" cxnId="{18EF9F8E-4A81-4DDD-8B7E-5439C327ADE9}">
      <dgm:prSet/>
      <dgm:spPr/>
      <dgm:t>
        <a:bodyPr/>
        <a:lstStyle/>
        <a:p>
          <a:endParaRPr lang="en-IN"/>
        </a:p>
      </dgm:t>
    </dgm:pt>
    <dgm:pt modelId="{680DCD82-C6CA-4827-83C6-FB508876BA52}">
      <dgm:prSet phldrT="[Text]"/>
      <dgm:spPr/>
      <dgm:t>
        <a:bodyPr/>
        <a:lstStyle/>
        <a:p>
          <a:r>
            <a:rPr lang="en-IN" dirty="0"/>
            <a:t>Working With Fonts</a:t>
          </a:r>
        </a:p>
      </dgm:t>
    </dgm:pt>
    <dgm:pt modelId="{4798F057-BB60-4F19-8A87-30021CD17285}" type="parTrans" cxnId="{1A851189-AAAC-4611-8DE4-C5AD9EC4E2BB}">
      <dgm:prSet/>
      <dgm:spPr/>
      <dgm:t>
        <a:bodyPr/>
        <a:lstStyle/>
        <a:p>
          <a:endParaRPr lang="en-IN"/>
        </a:p>
      </dgm:t>
    </dgm:pt>
    <dgm:pt modelId="{E7F6C3B4-809E-422A-B963-9429975B470F}" type="sibTrans" cxnId="{1A851189-AAAC-4611-8DE4-C5AD9EC4E2BB}">
      <dgm:prSet/>
      <dgm:spPr/>
      <dgm:t>
        <a:bodyPr/>
        <a:lstStyle/>
        <a:p>
          <a:endParaRPr lang="en-IN"/>
        </a:p>
      </dgm:t>
    </dgm:pt>
    <dgm:pt modelId="{A3510AB9-C17D-4576-9F42-C0746AE8BB7E}">
      <dgm:prSet phldrT="[Text]"/>
      <dgm:spPr/>
      <dgm:t>
        <a:bodyPr/>
        <a:lstStyle/>
        <a:p>
          <a:r>
            <a:rPr lang="en-IN" dirty="0"/>
            <a:t>CSS</a:t>
          </a:r>
        </a:p>
      </dgm:t>
    </dgm:pt>
    <dgm:pt modelId="{A9427848-99D7-428E-BA28-CB0E1A5600D9}" type="parTrans" cxnId="{0830D009-722A-433F-B481-2826DE31B7E5}">
      <dgm:prSet/>
      <dgm:spPr/>
      <dgm:t>
        <a:bodyPr/>
        <a:lstStyle/>
        <a:p>
          <a:endParaRPr lang="en-IN"/>
        </a:p>
      </dgm:t>
    </dgm:pt>
    <dgm:pt modelId="{A1C53FF3-4364-46BF-B767-DD636B65E3C8}" type="sibTrans" cxnId="{0830D009-722A-433F-B481-2826DE31B7E5}">
      <dgm:prSet/>
      <dgm:spPr/>
      <dgm:t>
        <a:bodyPr/>
        <a:lstStyle/>
        <a:p>
          <a:endParaRPr lang="en-IN"/>
        </a:p>
      </dgm:t>
    </dgm:pt>
    <dgm:pt modelId="{B411DFA2-FCA0-45C9-A54D-AF773658F996}">
      <dgm:prSet phldrT="[Text]"/>
      <dgm:spPr/>
      <dgm:t>
        <a:bodyPr/>
        <a:lstStyle/>
        <a:p>
          <a:r>
            <a:rPr lang="en-IN" dirty="0"/>
            <a:t>Transformations</a:t>
          </a:r>
        </a:p>
      </dgm:t>
    </dgm:pt>
    <dgm:pt modelId="{B40DBA93-653D-4849-A1F3-D85874211C97}" type="parTrans" cxnId="{1FF142BE-FF5D-40A7-B94D-32E1B574BECF}">
      <dgm:prSet/>
      <dgm:spPr/>
      <dgm:t>
        <a:bodyPr/>
        <a:lstStyle/>
        <a:p>
          <a:endParaRPr lang="en-IN"/>
        </a:p>
      </dgm:t>
    </dgm:pt>
    <dgm:pt modelId="{787F23C6-0E64-4642-81AA-4D89BB6A6CFF}" type="sibTrans" cxnId="{1FF142BE-FF5D-40A7-B94D-32E1B574BECF}">
      <dgm:prSet/>
      <dgm:spPr/>
      <dgm:t>
        <a:bodyPr/>
        <a:lstStyle/>
        <a:p>
          <a:endParaRPr lang="en-IN"/>
        </a:p>
      </dgm:t>
    </dgm:pt>
    <dgm:pt modelId="{A6374C29-5493-49BA-8AA0-803C7B853D92}">
      <dgm:prSet phldrT="[Text]"/>
      <dgm:spPr/>
      <dgm:t>
        <a:bodyPr/>
        <a:lstStyle/>
        <a:p>
          <a:r>
            <a:rPr lang="en-IN" dirty="0"/>
            <a:t>Transitions &amp; Animations</a:t>
          </a:r>
        </a:p>
      </dgm:t>
    </dgm:pt>
    <dgm:pt modelId="{1AA9A631-4D11-40B9-80A4-75FDC0B1FF58}" type="parTrans" cxnId="{895FE2C5-B9E7-48CD-853C-8EE45C04E5E1}">
      <dgm:prSet/>
      <dgm:spPr/>
      <dgm:t>
        <a:bodyPr/>
        <a:lstStyle/>
        <a:p>
          <a:endParaRPr lang="en-IN"/>
        </a:p>
      </dgm:t>
    </dgm:pt>
    <dgm:pt modelId="{1418B076-271F-477E-98D2-814E923FC701}" type="sibTrans" cxnId="{895FE2C5-B9E7-48CD-853C-8EE45C04E5E1}">
      <dgm:prSet/>
      <dgm:spPr/>
      <dgm:t>
        <a:bodyPr/>
        <a:lstStyle/>
        <a:p>
          <a:endParaRPr lang="en-IN"/>
        </a:p>
      </dgm:t>
    </dgm:pt>
    <dgm:pt modelId="{AE13B62A-2655-45CE-914B-5816BD09533C}">
      <dgm:prSet phldrT="[Text]"/>
      <dgm:spPr/>
      <dgm:t>
        <a:bodyPr/>
        <a:lstStyle/>
        <a:p>
          <a:r>
            <a:rPr lang="en-IN" dirty="0"/>
            <a:t>Writing Future-Proof CSS</a:t>
          </a:r>
        </a:p>
      </dgm:t>
    </dgm:pt>
    <dgm:pt modelId="{3D730729-FF5F-484A-8177-D21726A16A43}" type="parTrans" cxnId="{73AD808E-89ED-4E0E-8D8A-098DAAD8A336}">
      <dgm:prSet/>
      <dgm:spPr/>
      <dgm:t>
        <a:bodyPr/>
        <a:lstStyle/>
        <a:p>
          <a:endParaRPr lang="en-IN"/>
        </a:p>
      </dgm:t>
    </dgm:pt>
    <dgm:pt modelId="{74E67157-B2E1-4B4F-9078-2B708A65C684}" type="sibTrans" cxnId="{73AD808E-89ED-4E0E-8D8A-098DAAD8A336}">
      <dgm:prSet/>
      <dgm:spPr/>
      <dgm:t>
        <a:bodyPr/>
        <a:lstStyle/>
        <a:p>
          <a:endParaRPr lang="en-IN"/>
        </a:p>
      </dgm:t>
    </dgm:pt>
    <dgm:pt modelId="{7384D700-3E9F-4338-83E2-C46B1A899F6E}">
      <dgm:prSet phldrT="[Text]"/>
      <dgm:spPr/>
      <dgm:t>
        <a:bodyPr/>
        <a:lstStyle/>
        <a:p>
          <a:r>
            <a:rPr lang="en-IN" dirty="0"/>
            <a:t>SASS Introduction</a:t>
          </a:r>
        </a:p>
      </dgm:t>
    </dgm:pt>
    <dgm:pt modelId="{3283B610-C31C-4A2B-876C-8D634F6E04FA}" type="parTrans" cxnId="{1AD59460-87D4-47AB-BDA1-A8F131882D1A}">
      <dgm:prSet/>
      <dgm:spPr/>
      <dgm:t>
        <a:bodyPr/>
        <a:lstStyle/>
        <a:p>
          <a:endParaRPr lang="en-IN"/>
        </a:p>
      </dgm:t>
    </dgm:pt>
    <dgm:pt modelId="{D5992D59-D103-45BC-88A1-CD18E48932D4}" type="sibTrans" cxnId="{1AD59460-87D4-47AB-BDA1-A8F131882D1A}">
      <dgm:prSet/>
      <dgm:spPr/>
      <dgm:t>
        <a:bodyPr/>
        <a:lstStyle/>
        <a:p>
          <a:endParaRPr lang="en-IN"/>
        </a:p>
      </dgm:t>
    </dgm:pt>
    <dgm:pt modelId="{E0E66FEA-2006-4E47-828F-60919494C56E}" type="pres">
      <dgm:prSet presAssocID="{3915BDC5-3BE7-4EBD-82CD-545AB9DC4E98}" presName="linearFlow" presStyleCnt="0">
        <dgm:presLayoutVars>
          <dgm:dir/>
          <dgm:animLvl val="lvl"/>
          <dgm:resizeHandles/>
        </dgm:presLayoutVars>
      </dgm:prSet>
      <dgm:spPr/>
    </dgm:pt>
    <dgm:pt modelId="{13FED777-577B-4F16-A3A0-14640F4127A7}" type="pres">
      <dgm:prSet presAssocID="{EE663A56-3E6C-4108-B76F-1E794A5910F1}" presName="compositeNode" presStyleCnt="0">
        <dgm:presLayoutVars>
          <dgm:bulletEnabled val="1"/>
        </dgm:presLayoutVars>
      </dgm:prSet>
      <dgm:spPr/>
    </dgm:pt>
    <dgm:pt modelId="{259C1FE2-D345-48D2-BE1F-A20047F21407}" type="pres">
      <dgm:prSet presAssocID="{EE663A56-3E6C-4108-B76F-1E794A5910F1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805FAA-286E-4A91-B9CB-25D7DBA0A47F}" type="pres">
      <dgm:prSet presAssocID="{EE663A56-3E6C-4108-B76F-1E794A5910F1}" presName="childNode" presStyleLbl="node1" presStyleIdx="0" presStyleCnt="3" custScaleY="98477">
        <dgm:presLayoutVars>
          <dgm:bulletEnabled val="1"/>
        </dgm:presLayoutVars>
      </dgm:prSet>
      <dgm:spPr/>
    </dgm:pt>
    <dgm:pt modelId="{97DBA107-B1CF-4699-9B39-58428095F776}" type="pres">
      <dgm:prSet presAssocID="{EE663A56-3E6C-4108-B76F-1E794A5910F1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2AD13-3E7B-4E91-BA81-78404C5FD39C}" type="pres">
      <dgm:prSet presAssocID="{1D331716-6654-4B7E-840D-166C7B5ECE88}" presName="sibTrans" presStyleCnt="0"/>
      <dgm:spPr/>
    </dgm:pt>
    <dgm:pt modelId="{A092F0AE-06C0-42A0-AC5F-F327ABD4917A}" type="pres">
      <dgm:prSet presAssocID="{A0522103-0C57-4F15-851A-AE66776728BC}" presName="compositeNode" presStyleCnt="0">
        <dgm:presLayoutVars>
          <dgm:bulletEnabled val="1"/>
        </dgm:presLayoutVars>
      </dgm:prSet>
      <dgm:spPr/>
    </dgm:pt>
    <dgm:pt modelId="{FC47A2E1-58C0-4DE3-B6CD-5D41CFE1397C}" type="pres">
      <dgm:prSet presAssocID="{A0522103-0C57-4F15-851A-AE66776728BC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3838C6-F377-4855-A9C9-D96DE08D9E0A}" type="pres">
      <dgm:prSet presAssocID="{A0522103-0C57-4F15-851A-AE66776728BC}" presName="childNode" presStyleLbl="node1" presStyleIdx="1" presStyleCnt="3" custScaleY="99005">
        <dgm:presLayoutVars>
          <dgm:bulletEnabled val="1"/>
        </dgm:presLayoutVars>
      </dgm:prSet>
      <dgm:spPr/>
    </dgm:pt>
    <dgm:pt modelId="{018B9BB9-44CA-4558-96AB-6E41348DE917}" type="pres">
      <dgm:prSet presAssocID="{A0522103-0C57-4F15-851A-AE66776728B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7A8541E-6461-4CB1-99FE-5A57AA02E57F}" type="pres">
      <dgm:prSet presAssocID="{7D72FF38-271E-4E44-A327-35B90070AE16}" presName="sibTrans" presStyleCnt="0"/>
      <dgm:spPr/>
    </dgm:pt>
    <dgm:pt modelId="{573A8EF1-D560-4CAF-8B8D-80BBE82D008D}" type="pres">
      <dgm:prSet presAssocID="{A8E39942-C4DB-4F9E-86FC-CAE8C97A9876}" presName="compositeNode" presStyleCnt="0">
        <dgm:presLayoutVars>
          <dgm:bulletEnabled val="1"/>
        </dgm:presLayoutVars>
      </dgm:prSet>
      <dgm:spPr/>
    </dgm:pt>
    <dgm:pt modelId="{B4C9293E-D129-4751-B475-DD2C54A1F32F}" type="pres">
      <dgm:prSet presAssocID="{A8E39942-C4DB-4F9E-86FC-CAE8C97A9876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2A229FA-1DEB-4D8D-BCE7-6F0F14FEFFB6}" type="pres">
      <dgm:prSet presAssocID="{A8E39942-C4DB-4F9E-86FC-CAE8C97A9876}" presName="childNode" presStyleLbl="node1" presStyleIdx="2" presStyleCnt="3" custScaleY="98477">
        <dgm:presLayoutVars>
          <dgm:bulletEnabled val="1"/>
        </dgm:presLayoutVars>
      </dgm:prSet>
      <dgm:spPr/>
    </dgm:pt>
    <dgm:pt modelId="{4DB76D6E-81D0-4161-B85B-C4F87986797B}" type="pres">
      <dgm:prSet presAssocID="{A8E39942-C4DB-4F9E-86FC-CAE8C97A987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485B3708-A77B-4E85-86C1-EFFDAC2D3ECC}" type="presOf" srcId="{7384D700-3E9F-4338-83E2-C46B1A899F6E}" destId="{92A229FA-1DEB-4D8D-BCE7-6F0F14FEFFB6}" srcOrd="0" destOrd="5" presId="urn:microsoft.com/office/officeart/2005/8/layout/hList2"/>
    <dgm:cxn modelId="{0830D009-722A-433F-B481-2826DE31B7E5}" srcId="{A8E39942-C4DB-4F9E-86FC-CAE8C97A9876}" destId="{A3510AB9-C17D-4576-9F42-C0746AE8BB7E}" srcOrd="1" destOrd="0" parTransId="{A9427848-99D7-428E-BA28-CB0E1A5600D9}" sibTransId="{A1C53FF3-4364-46BF-B767-DD636B65E3C8}"/>
    <dgm:cxn modelId="{8D338A0E-8247-4AFF-A742-AE62B1548F25}" srcId="{A0522103-0C57-4F15-851A-AE66776728BC}" destId="{C2F22A33-D97F-4D8E-ADAD-2D1BD4C1EAE4}" srcOrd="1" destOrd="0" parTransId="{B8203086-36D1-4E13-AD0D-0779C431B2A2}" sibTransId="{FF8E8A8A-686E-4F3F-966C-C7EC5D0C0184}"/>
    <dgm:cxn modelId="{7C4D4117-30DD-4ABC-BBF5-EFAEDEBD31B4}" type="presOf" srcId="{AE13B62A-2655-45CE-914B-5816BD09533C}" destId="{92A229FA-1DEB-4D8D-BCE7-6F0F14FEFFB6}" srcOrd="0" destOrd="4" presId="urn:microsoft.com/office/officeart/2005/8/layout/hList2"/>
    <dgm:cxn modelId="{B80D4817-2B73-4E73-BF76-35466C33938F}" type="presOf" srcId="{C2F22A33-D97F-4D8E-ADAD-2D1BD4C1EAE4}" destId="{F03838C6-F377-4855-A9C9-D96DE08D9E0A}" srcOrd="0" destOrd="1" presId="urn:microsoft.com/office/officeart/2005/8/layout/hList2"/>
    <dgm:cxn modelId="{394ED61C-E188-4A3F-A8AF-2A66511EEB35}" srcId="{3915BDC5-3BE7-4EBD-82CD-545AB9DC4E98}" destId="{A8E39942-C4DB-4F9E-86FC-CAE8C97A9876}" srcOrd="2" destOrd="0" parTransId="{6FD3A245-F2EC-4164-9F02-556782DBA56F}" sibTransId="{7D55D8FE-4231-4010-AC43-E1474DB6D50B}"/>
    <dgm:cxn modelId="{75A5F528-2033-4F1F-874E-E3866DBB19EB}" type="presOf" srcId="{6C475EFA-E31B-49EA-97F1-744932C9AEDA}" destId="{F03838C6-F377-4855-A9C9-D96DE08D9E0A}" srcOrd="0" destOrd="3" presId="urn:microsoft.com/office/officeart/2005/8/layout/hList2"/>
    <dgm:cxn modelId="{60AEBF2F-8C50-463A-A93A-838B985AFD04}" type="presOf" srcId="{25E9AAFF-07EF-4F0A-9025-E6BDA9D25AD8}" destId="{93805FAA-286E-4A91-B9CB-25D7DBA0A47F}" srcOrd="0" destOrd="4" presId="urn:microsoft.com/office/officeart/2005/8/layout/hList2"/>
    <dgm:cxn modelId="{61F98532-AAE9-44F3-8DF0-177802D3221F}" type="presOf" srcId="{680DCD82-C6CA-4827-83C6-FB508876BA52}" destId="{F03838C6-F377-4855-A9C9-D96DE08D9E0A}" srcOrd="0" destOrd="5" presId="urn:microsoft.com/office/officeart/2005/8/layout/hList2"/>
    <dgm:cxn modelId="{1A407439-6542-4CEB-BE9F-0CA00467E39E}" type="presOf" srcId="{EE663A56-3E6C-4108-B76F-1E794A5910F1}" destId="{97DBA107-B1CF-4699-9B39-58428095F776}" srcOrd="0" destOrd="0" presId="urn:microsoft.com/office/officeart/2005/8/layout/hList2"/>
    <dgm:cxn modelId="{1AD59460-87D4-47AB-BDA1-A8F131882D1A}" srcId="{A8E39942-C4DB-4F9E-86FC-CAE8C97A9876}" destId="{7384D700-3E9F-4338-83E2-C46B1A899F6E}" srcOrd="5" destOrd="0" parTransId="{3283B610-C31C-4A2B-876C-8D634F6E04FA}" sibTransId="{D5992D59-D103-45BC-88A1-CD18E48932D4}"/>
    <dgm:cxn modelId="{BEB7C550-B434-4BD1-9F2C-0B098395EEB6}" srcId="{A8E39942-C4DB-4F9E-86FC-CAE8C97A9876}" destId="{7EF3ED4F-8666-4D1B-B86A-8910ED1D0F9F}" srcOrd="0" destOrd="0" parTransId="{0EFD6548-42A2-4746-976C-6334D14F0D13}" sibTransId="{621316E9-E372-4D58-9678-BB2906DEA595}"/>
    <dgm:cxn modelId="{9FE2A27E-96FE-44BA-BC55-8B520F4BB943}" srcId="{3915BDC5-3BE7-4EBD-82CD-545AB9DC4E98}" destId="{A0522103-0C57-4F15-851A-AE66776728BC}" srcOrd="1" destOrd="0" parTransId="{D71732A2-97C2-4414-BF09-0EFA9883F130}" sibTransId="{7D72FF38-271E-4E44-A327-35B90070AE16}"/>
    <dgm:cxn modelId="{4819D983-B9E9-44EF-8382-94EDD918BBED}" type="presOf" srcId="{2D1FCCD9-831B-4814-B4D2-F5639D15DFC7}" destId="{F03838C6-F377-4855-A9C9-D96DE08D9E0A}" srcOrd="0" destOrd="4" presId="urn:microsoft.com/office/officeart/2005/8/layout/hList2"/>
    <dgm:cxn modelId="{D4A19687-8C8E-4C94-A5BE-3FEA13474344}" type="presOf" srcId="{A0522103-0C57-4F15-851A-AE66776728BC}" destId="{018B9BB9-44CA-4558-96AB-6E41348DE917}" srcOrd="0" destOrd="0" presId="urn:microsoft.com/office/officeart/2005/8/layout/hList2"/>
    <dgm:cxn modelId="{1A851189-AAAC-4611-8DE4-C5AD9EC4E2BB}" srcId="{A0522103-0C57-4F15-851A-AE66776728BC}" destId="{680DCD82-C6CA-4827-83C6-FB508876BA52}" srcOrd="5" destOrd="0" parTransId="{4798F057-BB60-4F19-8A87-30021CD17285}" sibTransId="{E7F6C3B4-809E-422A-B963-9429975B470F}"/>
    <dgm:cxn modelId="{D330F389-BD76-46B1-A173-F11BAF4ACD0A}" type="presOf" srcId="{3915BDC5-3BE7-4EBD-82CD-545AB9DC4E98}" destId="{E0E66FEA-2006-4E47-828F-60919494C56E}" srcOrd="0" destOrd="0" presId="urn:microsoft.com/office/officeart/2005/8/layout/hList2"/>
    <dgm:cxn modelId="{4FAD8E8D-F3D1-494F-B6BF-C93CBFDF5514}" srcId="{EE663A56-3E6C-4108-B76F-1E794A5910F1}" destId="{D6151722-3AF9-4543-9106-AB757B01A6B4}" srcOrd="2" destOrd="0" parTransId="{46C0B134-968A-4332-85CB-EA8455CD6172}" sibTransId="{81B0EF8B-7602-4DD1-9F9A-0D4FF3582703}"/>
    <dgm:cxn modelId="{73AD808E-89ED-4E0E-8D8A-098DAAD8A336}" srcId="{A8E39942-C4DB-4F9E-86FC-CAE8C97A9876}" destId="{AE13B62A-2655-45CE-914B-5816BD09533C}" srcOrd="4" destOrd="0" parTransId="{3D730729-FF5F-484A-8177-D21726A16A43}" sibTransId="{74E67157-B2E1-4B4F-9078-2B708A65C684}"/>
    <dgm:cxn modelId="{18EF9F8E-4A81-4DDD-8B7E-5439C327ADE9}" srcId="{A0522103-0C57-4F15-851A-AE66776728BC}" destId="{2D1FCCD9-831B-4814-B4D2-F5639D15DFC7}" srcOrd="4" destOrd="0" parTransId="{F95B47CE-3293-4FC9-9527-6CD9E0348DB7}" sibTransId="{80A3123F-523D-44AB-94BD-D8574688E54D}"/>
    <dgm:cxn modelId="{3A4ABC8E-6BB6-4038-AD84-63FCE3BF0B27}" type="presOf" srcId="{A6374C29-5493-49BA-8AA0-803C7B853D92}" destId="{92A229FA-1DEB-4D8D-BCE7-6F0F14FEFFB6}" srcOrd="0" destOrd="3" presId="urn:microsoft.com/office/officeart/2005/8/layout/hList2"/>
    <dgm:cxn modelId="{B93A4090-A5CE-4220-BFD5-A3332AB15FC1}" type="presOf" srcId="{A3510AB9-C17D-4576-9F42-C0746AE8BB7E}" destId="{92A229FA-1DEB-4D8D-BCE7-6F0F14FEFFB6}" srcOrd="0" destOrd="1" presId="urn:microsoft.com/office/officeart/2005/8/layout/hList2"/>
    <dgm:cxn modelId="{C9E1FC91-0855-4EA2-8D87-79445B839647}" type="presOf" srcId="{A8E39942-C4DB-4F9E-86FC-CAE8C97A9876}" destId="{4DB76D6E-81D0-4161-B85B-C4F87986797B}" srcOrd="0" destOrd="0" presId="urn:microsoft.com/office/officeart/2005/8/layout/hList2"/>
    <dgm:cxn modelId="{B3273C92-BC81-4D6D-AF7A-6B010F92CB4C}" srcId="{EE663A56-3E6C-4108-B76F-1E794A5910F1}" destId="{10D66756-293A-4E3A-BA0E-6039B687B127}" srcOrd="0" destOrd="0" parTransId="{5810C9EE-729A-4CAC-95E4-C4656F51495F}" sibTransId="{3DA13E68-CABB-4CEA-8685-139B1136AD6C}"/>
    <dgm:cxn modelId="{141801A4-21B6-47CC-A4D2-785154B7218D}" srcId="{3915BDC5-3BE7-4EBD-82CD-545AB9DC4E98}" destId="{EE663A56-3E6C-4108-B76F-1E794A5910F1}" srcOrd="0" destOrd="0" parTransId="{97397BC2-F98C-497A-8EA3-D35441F4E073}" sibTransId="{1D331716-6654-4B7E-840D-166C7B5ECE88}"/>
    <dgm:cxn modelId="{FD3B87AA-BF33-48BC-ADED-A1F92FDAF15A}" srcId="{EE663A56-3E6C-4108-B76F-1E794A5910F1}" destId="{98E9A36C-66D6-46A4-AA9B-8C1C282C26CD}" srcOrd="5" destOrd="0" parTransId="{69A1BFDA-31D1-4175-9480-ABF4B4DBD4BE}" sibTransId="{1ADFFEA0-73EA-4F7C-8E4A-692E8D115448}"/>
    <dgm:cxn modelId="{3C86F9AA-5F0E-49E6-8B9F-5E84205CE245}" type="presOf" srcId="{97D1A232-489A-4F60-9C35-2F309ADF1698}" destId="{93805FAA-286E-4A91-B9CB-25D7DBA0A47F}" srcOrd="0" destOrd="3" presId="urn:microsoft.com/office/officeart/2005/8/layout/hList2"/>
    <dgm:cxn modelId="{BF3AAABB-BCCE-4D55-8FAC-8F461DF4AD09}" type="presOf" srcId="{98E9A36C-66D6-46A4-AA9B-8C1C282C26CD}" destId="{93805FAA-286E-4A91-B9CB-25D7DBA0A47F}" srcOrd="0" destOrd="5" presId="urn:microsoft.com/office/officeart/2005/8/layout/hList2"/>
    <dgm:cxn modelId="{0084C6BB-8ACE-4D68-AE34-78AD7E97D649}" srcId="{EE663A56-3E6C-4108-B76F-1E794A5910F1}" destId="{97D1A232-489A-4F60-9C35-2F309ADF1698}" srcOrd="3" destOrd="0" parTransId="{0749B5BD-CD7B-4087-9B18-970A516AEE08}" sibTransId="{88DFC777-A900-4BDD-972D-96E1DF2614E6}"/>
    <dgm:cxn modelId="{1FF142BE-FF5D-40A7-B94D-32E1B574BECF}" srcId="{A8E39942-C4DB-4F9E-86FC-CAE8C97A9876}" destId="{B411DFA2-FCA0-45C9-A54D-AF773658F996}" srcOrd="2" destOrd="0" parTransId="{B40DBA93-653D-4849-A1F3-D85874211C97}" sibTransId="{787F23C6-0E64-4642-81AA-4D89BB6A6CFF}"/>
    <dgm:cxn modelId="{E5E252C0-7302-49C8-8EE6-43B93C6E5023}" type="presOf" srcId="{F04E6523-5A94-489F-9F5B-A34B287254D5}" destId="{93805FAA-286E-4A91-B9CB-25D7DBA0A47F}" srcOrd="0" destOrd="1" presId="urn:microsoft.com/office/officeart/2005/8/layout/hList2"/>
    <dgm:cxn modelId="{0400FFC0-D11D-4DAF-823C-D7C9754B803E}" type="presOf" srcId="{B411DFA2-FCA0-45C9-A54D-AF773658F996}" destId="{92A229FA-1DEB-4D8D-BCE7-6F0F14FEFFB6}" srcOrd="0" destOrd="2" presId="urn:microsoft.com/office/officeart/2005/8/layout/hList2"/>
    <dgm:cxn modelId="{BDB114C1-C365-4257-B364-3DAC9BC40FF2}" srcId="{A0522103-0C57-4F15-851A-AE66776728BC}" destId="{E397DB30-09D4-4567-B860-EB0679717BC5}" srcOrd="2" destOrd="0" parTransId="{641716E5-F534-473A-BCE8-A913195F275B}" sibTransId="{900F248F-A494-413D-98A2-68AEB3B7D09B}"/>
    <dgm:cxn modelId="{895FE2C5-B9E7-48CD-853C-8EE45C04E5E1}" srcId="{A8E39942-C4DB-4F9E-86FC-CAE8C97A9876}" destId="{A6374C29-5493-49BA-8AA0-803C7B853D92}" srcOrd="3" destOrd="0" parTransId="{1AA9A631-4D11-40B9-80A4-75FDC0B1FF58}" sibTransId="{1418B076-271F-477E-98D2-814E923FC701}"/>
    <dgm:cxn modelId="{F1B95EC9-8923-4744-89B0-495FDE0ACE62}" type="presOf" srcId="{B0219A37-4018-4EB1-A3B6-1AA1134CEF45}" destId="{F03838C6-F377-4855-A9C9-D96DE08D9E0A}" srcOrd="0" destOrd="0" presId="urn:microsoft.com/office/officeart/2005/8/layout/hList2"/>
    <dgm:cxn modelId="{989677CE-C068-4DB9-8E63-FEA722C11374}" type="presOf" srcId="{10D66756-293A-4E3A-BA0E-6039B687B127}" destId="{93805FAA-286E-4A91-B9CB-25D7DBA0A47F}" srcOrd="0" destOrd="0" presId="urn:microsoft.com/office/officeart/2005/8/layout/hList2"/>
    <dgm:cxn modelId="{3A8BFFD1-29BF-45CA-BC4F-F2169714B87F}" srcId="{EE663A56-3E6C-4108-B76F-1E794A5910F1}" destId="{25E9AAFF-07EF-4F0A-9025-E6BDA9D25AD8}" srcOrd="4" destOrd="0" parTransId="{F0A1F132-8647-4D37-985D-07ED5D35DB28}" sibTransId="{09CE0BB0-44A0-44E7-A613-CAF2BD3FF682}"/>
    <dgm:cxn modelId="{55C065D8-113E-4538-9268-9223C525986E}" type="presOf" srcId="{7EF3ED4F-8666-4D1B-B86A-8910ED1D0F9F}" destId="{92A229FA-1DEB-4D8D-BCE7-6F0F14FEFFB6}" srcOrd="0" destOrd="0" presId="urn:microsoft.com/office/officeart/2005/8/layout/hList2"/>
    <dgm:cxn modelId="{BC12DEE5-0F09-48D3-9CDD-A7ED2E073099}" type="presOf" srcId="{D6151722-3AF9-4543-9106-AB757B01A6B4}" destId="{93805FAA-286E-4A91-B9CB-25D7DBA0A47F}" srcOrd="0" destOrd="2" presId="urn:microsoft.com/office/officeart/2005/8/layout/hList2"/>
    <dgm:cxn modelId="{EDFC1EE7-CF2F-4D1D-A7E7-A8160C7FF548}" srcId="{A0522103-0C57-4F15-851A-AE66776728BC}" destId="{6C475EFA-E31B-49EA-97F1-744932C9AEDA}" srcOrd="3" destOrd="0" parTransId="{0BE5FEAA-F3A6-4A22-9BF6-939643DEAE04}" sibTransId="{5C7A4347-63CE-41E5-BC61-DEA366C9C148}"/>
    <dgm:cxn modelId="{7608CFEA-C3A0-4277-B5E3-CECB883D80D8}" srcId="{A0522103-0C57-4F15-851A-AE66776728BC}" destId="{B0219A37-4018-4EB1-A3B6-1AA1134CEF45}" srcOrd="0" destOrd="0" parTransId="{BF29924D-25A8-497C-8A4A-AA70DE2F7BB4}" sibTransId="{A080105C-E4F7-4F0C-82AE-577A41B1D1C5}"/>
    <dgm:cxn modelId="{24FC20EF-820D-4579-A8B2-5DD31B56F571}" srcId="{EE663A56-3E6C-4108-B76F-1E794A5910F1}" destId="{F04E6523-5A94-489F-9F5B-A34B287254D5}" srcOrd="1" destOrd="0" parTransId="{60667F67-2994-49E7-A072-3FFCB8B2755D}" sibTransId="{A8CB142A-07A9-4454-8A1B-C1F5C5304BD1}"/>
    <dgm:cxn modelId="{DD317EF3-3EA6-43D7-A885-6F69EC8EC2E8}" type="presOf" srcId="{E397DB30-09D4-4567-B860-EB0679717BC5}" destId="{F03838C6-F377-4855-A9C9-D96DE08D9E0A}" srcOrd="0" destOrd="2" presId="urn:microsoft.com/office/officeart/2005/8/layout/hList2"/>
    <dgm:cxn modelId="{270164C9-FC26-423D-B7F4-3119A29E39F1}" type="presParOf" srcId="{E0E66FEA-2006-4E47-828F-60919494C56E}" destId="{13FED777-577B-4F16-A3A0-14640F4127A7}" srcOrd="0" destOrd="0" presId="urn:microsoft.com/office/officeart/2005/8/layout/hList2"/>
    <dgm:cxn modelId="{FD8E1350-0912-4310-A85B-07BD9E413270}" type="presParOf" srcId="{13FED777-577B-4F16-A3A0-14640F4127A7}" destId="{259C1FE2-D345-48D2-BE1F-A20047F21407}" srcOrd="0" destOrd="0" presId="urn:microsoft.com/office/officeart/2005/8/layout/hList2"/>
    <dgm:cxn modelId="{5633C9B9-2D01-48F7-B4DD-8C82BE3F7DE8}" type="presParOf" srcId="{13FED777-577B-4F16-A3A0-14640F4127A7}" destId="{93805FAA-286E-4A91-B9CB-25D7DBA0A47F}" srcOrd="1" destOrd="0" presId="urn:microsoft.com/office/officeart/2005/8/layout/hList2"/>
    <dgm:cxn modelId="{03140139-7A9B-4832-AF27-EABFF822D4D0}" type="presParOf" srcId="{13FED777-577B-4F16-A3A0-14640F4127A7}" destId="{97DBA107-B1CF-4699-9B39-58428095F776}" srcOrd="2" destOrd="0" presId="urn:microsoft.com/office/officeart/2005/8/layout/hList2"/>
    <dgm:cxn modelId="{4E5D8B71-F114-4DA1-8007-56B1DB53E5D8}" type="presParOf" srcId="{E0E66FEA-2006-4E47-828F-60919494C56E}" destId="{F162AD13-3E7B-4E91-BA81-78404C5FD39C}" srcOrd="1" destOrd="0" presId="urn:microsoft.com/office/officeart/2005/8/layout/hList2"/>
    <dgm:cxn modelId="{119221ED-A97F-4AFF-8DEE-0003EDCB6AB3}" type="presParOf" srcId="{E0E66FEA-2006-4E47-828F-60919494C56E}" destId="{A092F0AE-06C0-42A0-AC5F-F327ABD4917A}" srcOrd="2" destOrd="0" presId="urn:microsoft.com/office/officeart/2005/8/layout/hList2"/>
    <dgm:cxn modelId="{8D805ED3-5BCB-4567-9CDA-FDEC3A2CEEC7}" type="presParOf" srcId="{A092F0AE-06C0-42A0-AC5F-F327ABD4917A}" destId="{FC47A2E1-58C0-4DE3-B6CD-5D41CFE1397C}" srcOrd="0" destOrd="0" presId="urn:microsoft.com/office/officeart/2005/8/layout/hList2"/>
    <dgm:cxn modelId="{BA087597-1920-4D2D-87B0-50436E19CA58}" type="presParOf" srcId="{A092F0AE-06C0-42A0-AC5F-F327ABD4917A}" destId="{F03838C6-F377-4855-A9C9-D96DE08D9E0A}" srcOrd="1" destOrd="0" presId="urn:microsoft.com/office/officeart/2005/8/layout/hList2"/>
    <dgm:cxn modelId="{56153591-E5B0-4496-AF9E-C5823C12E8A3}" type="presParOf" srcId="{A092F0AE-06C0-42A0-AC5F-F327ABD4917A}" destId="{018B9BB9-44CA-4558-96AB-6E41348DE917}" srcOrd="2" destOrd="0" presId="urn:microsoft.com/office/officeart/2005/8/layout/hList2"/>
    <dgm:cxn modelId="{7C8ECFA9-088C-4224-B553-6B58A4D6E107}" type="presParOf" srcId="{E0E66FEA-2006-4E47-828F-60919494C56E}" destId="{87A8541E-6461-4CB1-99FE-5A57AA02E57F}" srcOrd="3" destOrd="0" presId="urn:microsoft.com/office/officeart/2005/8/layout/hList2"/>
    <dgm:cxn modelId="{860017EC-979B-483C-9BB1-D9EE126977F8}" type="presParOf" srcId="{E0E66FEA-2006-4E47-828F-60919494C56E}" destId="{573A8EF1-D560-4CAF-8B8D-80BBE82D008D}" srcOrd="4" destOrd="0" presId="urn:microsoft.com/office/officeart/2005/8/layout/hList2"/>
    <dgm:cxn modelId="{A7BC50C1-D0E6-4B53-8DAD-E56F9B899130}" type="presParOf" srcId="{573A8EF1-D560-4CAF-8B8D-80BBE82D008D}" destId="{B4C9293E-D129-4751-B475-DD2C54A1F32F}" srcOrd="0" destOrd="0" presId="urn:microsoft.com/office/officeart/2005/8/layout/hList2"/>
    <dgm:cxn modelId="{FAFD98ED-93B4-421E-A045-74F81681F42A}" type="presParOf" srcId="{573A8EF1-D560-4CAF-8B8D-80BBE82D008D}" destId="{92A229FA-1DEB-4D8D-BCE7-6F0F14FEFFB6}" srcOrd="1" destOrd="0" presId="urn:microsoft.com/office/officeart/2005/8/layout/hList2"/>
    <dgm:cxn modelId="{16401774-53B9-4872-A50E-8E4D4101F361}" type="presParOf" srcId="{573A8EF1-D560-4CAF-8B8D-80BBE82D008D}" destId="{4DB76D6E-81D0-4161-B85B-C4F87986797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BA107-B1CF-4699-9B39-58428095F776}">
      <dsp:nvSpPr>
        <dsp:cNvPr id="0" name=""/>
        <dsp:cNvSpPr/>
      </dsp:nvSpPr>
      <dsp:spPr>
        <a:xfrm rot="16200000">
          <a:off x="-1503271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Basic Track</a:t>
          </a:r>
        </a:p>
      </dsp:txBody>
      <dsp:txXfrm>
        <a:off x="-1503271" y="2420293"/>
        <a:ext cx="3646728" cy="516544"/>
      </dsp:txXfrm>
    </dsp:sp>
    <dsp:sp modelId="{93805FAA-286E-4A91-B9CB-25D7DBA0A47F}">
      <dsp:nvSpPr>
        <dsp:cNvPr id="0" name=""/>
        <dsp:cNvSpPr/>
      </dsp:nvSpPr>
      <dsp:spPr>
        <a:xfrm>
          <a:off x="578364" y="882971"/>
          <a:ext cx="2572939" cy="35911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Getting Started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The Basics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Diving Deeper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Selectors &amp; CSS Features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Practicing Basics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Positioning</a:t>
          </a:r>
        </a:p>
      </dsp:txBody>
      <dsp:txXfrm>
        <a:off x="578364" y="882971"/>
        <a:ext cx="2572939" cy="3591188"/>
      </dsp:txXfrm>
    </dsp:sp>
    <dsp:sp modelId="{259C1FE2-D345-48D2-BE1F-A20047F21407}">
      <dsp:nvSpPr>
        <dsp:cNvPr id="0" name=""/>
        <dsp:cNvSpPr/>
      </dsp:nvSpPr>
      <dsp:spPr>
        <a:xfrm>
          <a:off x="61820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B9BB9-44CA-4558-96AB-6E41348DE917}">
      <dsp:nvSpPr>
        <dsp:cNvPr id="0" name=""/>
        <dsp:cNvSpPr/>
      </dsp:nvSpPr>
      <dsp:spPr>
        <a:xfrm rot="16200000">
          <a:off x="2265474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Advance Track</a:t>
          </a:r>
        </a:p>
      </dsp:txBody>
      <dsp:txXfrm>
        <a:off x="2265474" y="2420293"/>
        <a:ext cx="3646728" cy="516544"/>
      </dsp:txXfrm>
    </dsp:sp>
    <dsp:sp modelId="{F03838C6-F377-4855-A9C9-D96DE08D9E0A}">
      <dsp:nvSpPr>
        <dsp:cNvPr id="0" name=""/>
        <dsp:cNvSpPr/>
      </dsp:nvSpPr>
      <dsp:spPr>
        <a:xfrm>
          <a:off x="4347111" y="873344"/>
          <a:ext cx="2572939" cy="361044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Backgrounds &amp; Images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Dimensions, </a:t>
          </a:r>
          <a:r>
            <a:rPr lang="en-IN" sz="2100" kern="1200" dirty="0" err="1"/>
            <a:t>Uinits</a:t>
          </a:r>
          <a:r>
            <a:rPr lang="en-IN" sz="2100" kern="1200" dirty="0"/>
            <a:t> &amp; Size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JavaScript &amp; 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Responsiveness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Styling Forms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Working With Fonts</a:t>
          </a:r>
        </a:p>
      </dsp:txBody>
      <dsp:txXfrm>
        <a:off x="4347111" y="873344"/>
        <a:ext cx="2572939" cy="3610443"/>
      </dsp:txXfrm>
    </dsp:sp>
    <dsp:sp modelId="{FC47A2E1-58C0-4DE3-B6CD-5D41CFE1397C}">
      <dsp:nvSpPr>
        <dsp:cNvPr id="0" name=""/>
        <dsp:cNvSpPr/>
      </dsp:nvSpPr>
      <dsp:spPr>
        <a:xfrm>
          <a:off x="3830566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76D6E-81D0-4161-B85B-C4F87986797B}">
      <dsp:nvSpPr>
        <dsp:cNvPr id="0" name=""/>
        <dsp:cNvSpPr/>
      </dsp:nvSpPr>
      <dsp:spPr>
        <a:xfrm rot="16200000">
          <a:off x="6034221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Expert Track</a:t>
          </a:r>
        </a:p>
      </dsp:txBody>
      <dsp:txXfrm>
        <a:off x="6034221" y="2420293"/>
        <a:ext cx="3646728" cy="516544"/>
      </dsp:txXfrm>
    </dsp:sp>
    <dsp:sp modelId="{92A229FA-1DEB-4D8D-BCE7-6F0F14FEFFB6}">
      <dsp:nvSpPr>
        <dsp:cNvPr id="0" name=""/>
        <dsp:cNvSpPr/>
      </dsp:nvSpPr>
      <dsp:spPr>
        <a:xfrm>
          <a:off x="8115857" y="882971"/>
          <a:ext cx="2572939" cy="35911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Flexbox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Transformations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Transitions &amp; Animations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Writing Future-Proof 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SASS Introduction</a:t>
          </a:r>
        </a:p>
      </dsp:txBody>
      <dsp:txXfrm>
        <a:off x="8115857" y="882971"/>
        <a:ext cx="2572939" cy="3591188"/>
      </dsp:txXfrm>
    </dsp:sp>
    <dsp:sp modelId="{B4C9293E-D129-4751-B475-DD2C54A1F32F}">
      <dsp:nvSpPr>
        <dsp:cNvPr id="0" name=""/>
        <dsp:cNvSpPr/>
      </dsp:nvSpPr>
      <dsp:spPr>
        <a:xfrm>
          <a:off x="7599313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091F-AA2C-4630-BE7A-DD377D367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CF107-A1C4-49BD-BF88-50F3232B7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F4656-3B76-4B4F-99A5-FBAACD04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406C-BE20-4EEA-84F8-C02D3E9F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C89-79E5-4D93-AF05-064C0ECA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8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C50E-1EB4-4AC4-BDB9-0B12CAC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82ED7-A5DF-4413-9876-A3F335D7D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36D4A-46BA-4783-A226-67DCCE5A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85FA4-6AB4-41C6-8EDB-712125EE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A25B-A320-42B8-ADD0-E26DCAF5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3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5B79A-E5D2-4088-AA76-C3143F4AB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55D91-2231-41B9-8C75-3FD9B877F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EAD2-6495-4E62-8C02-0C1F8847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5138-762F-4785-8FBF-0CBC3F32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F46D-D140-46AE-9E3F-E7F86BC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5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AE1E-3665-4726-B1F5-06646325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1B9B-1CC3-4690-964E-4C068558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7D88C-FF78-4EC9-93A2-C15B7038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CC2D-722A-4371-B394-109417EB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697E-FDAA-4C45-AD35-ED1DA5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2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6919-6DD7-4726-8D85-0092D769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E8F6F-75CC-4B3E-A075-7B32B4AD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A6641-58E7-4C16-8B0B-B7395CFC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0733-36E9-4176-AA77-55BE8152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B06C-5E84-4644-AF9D-59438CB7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43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462-48A4-42A1-A17C-20268740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5F96-7E1D-4F0E-B010-10AA01A52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984EC-5112-46C2-9ABC-C2C0A0257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A48F-DFEC-4E91-BAAF-9DEE0210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F595-6BDB-4B60-86A9-74F70BF6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0B1D5-A908-47FC-845A-0DD22C08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9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383A-5508-42BF-908A-C47A6BA5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2ED0-37B0-48E5-840E-70C64D4A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D8CF8-6829-49B4-AF30-422FAFD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B1DA1-9928-44E2-A326-D311EF249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49D1B-3CCB-45D2-B586-6CCB92FFC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4BFC9-80A3-4FE4-BECF-A35D9044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BF45E-A302-4BED-88D6-C0DB69F6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2680E-B134-458F-A6C0-0B2DFD61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71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C3A5-5FFA-492E-A901-F42BBF3B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F0B3E-E441-4440-9496-5473C4C0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7FC88-9B27-4252-9616-191E135F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1675B-5E5C-415D-AF04-4577BACD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82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94F09-0D42-4866-85BB-9DBDEF1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2253-30DD-4284-85E2-0BD9071D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2218D-F8EC-4AA4-A98E-194AFB20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5B6D-5570-4D01-9803-78D5CEC0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FAB5-8367-4A72-9734-E9684E8BB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F6B30-321E-4DB4-8820-FE580DFDC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371BB-A103-43F8-8E31-35D4E3EE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60E4E-AC73-4D7A-966B-7226B411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7525-AFD5-4ACE-B53D-3EFF9204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44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11E-0B11-4F90-A3D1-8B81104C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137C9-A585-4113-B195-C6D79343E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94DB-7CA3-484E-80F9-2CFC17C7C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18461-6D94-4674-A0D3-C71D4DB0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6584A-80EC-459F-BFE7-9524E57B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76807-BCA1-44BB-85CC-4F6C94E6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38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F6CD7-1640-4D56-A9EE-1B0C61EA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D54EC-175C-4A33-B2C3-C7BC4F28C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46BF-0199-490E-BC2C-756B4F148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90BB-1C81-4EBD-ADDD-9C14120DAE98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FFDA-C21C-4A99-9A57-C6F1C3B41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433E-FDA2-4D10-8B4F-0E38D848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en/chrome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5FFD-A262-44E5-8729-F4E30C169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74D8E-240D-4660-972B-89E3DC28A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Vivek Gohil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659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473D-5EEC-4AD6-9B39-0CC682496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Understanding 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1443F-117B-48E4-9E39-53DD486BE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Lets get started and dive into the world of CSS</a:t>
            </a:r>
          </a:p>
        </p:txBody>
      </p:sp>
    </p:spTree>
    <p:extLst>
      <p:ext uri="{BB962C8B-B14F-4D97-AF65-F5344CB8AC3E}">
        <p14:creationId xmlns:p14="http://schemas.microsoft.com/office/powerpoint/2010/main" val="17591126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12C8-3FDD-42EE-AB9E-0B75B355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E382-8DF0-4117-9267-1B60DA20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content to the plans section</a:t>
            </a:r>
          </a:p>
          <a:p>
            <a:r>
              <a:rPr lang="en-US" dirty="0"/>
              <a:t>Create new div and add below code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5DFAC-4E07-4FDC-BF58-8ED2320D300C}"/>
              </a:ext>
            </a:extLst>
          </p:cNvPr>
          <p:cNvSpPr txBox="1"/>
          <p:nvPr/>
        </p:nvSpPr>
        <p:spPr>
          <a:xfrm>
            <a:off x="838200" y="2958160"/>
            <a:ext cx="6097508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//unchanged code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5E9A5-F192-4190-B3D1-A8C8812825AF}"/>
              </a:ext>
            </a:extLst>
          </p:cNvPr>
          <p:cNvSpPr txBox="1"/>
          <p:nvPr/>
        </p:nvSpPr>
        <p:spPr>
          <a:xfrm>
            <a:off x="838200" y="4136861"/>
            <a:ext cx="610656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AE5C-0032-4B18-869F-D4111695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88" y="681037"/>
            <a:ext cx="5140612" cy="55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1CB0-F20C-4C56-B3E1-FE1A1748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5D92-898C-45D2-BFA5-171C2447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all three plans sit in the same row.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1A9EE-6467-45DF-A07E-268E3C783A53}"/>
              </a:ext>
            </a:extLst>
          </p:cNvPr>
          <p:cNvSpPr txBox="1"/>
          <p:nvPr/>
        </p:nvSpPr>
        <p:spPr>
          <a:xfrm>
            <a:off x="838200" y="2616299"/>
            <a:ext cx="2801293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display: inline-block;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89B58-B7A0-4049-982A-41C4A22B43FC}"/>
              </a:ext>
            </a:extLst>
          </p:cNvPr>
          <p:cNvSpPr/>
          <p:nvPr/>
        </p:nvSpPr>
        <p:spPr>
          <a:xfrm>
            <a:off x="1149788" y="3702866"/>
            <a:ext cx="2290527" cy="280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ED2EC3-17E0-43E6-A329-611E1E4D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81" y="2609578"/>
            <a:ext cx="8240919" cy="312323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801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C87-7524-4DAC-9B63-05195E7F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0802-B183-4F13-B8DA-4D3CE74B6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plan width as the page width for plans to occupy the full page.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C43A-3648-4C1E-824C-86666692D4F0}"/>
              </a:ext>
            </a:extLst>
          </p:cNvPr>
          <p:cNvSpPr txBox="1"/>
          <p:nvPr/>
        </p:nvSpPr>
        <p:spPr>
          <a:xfrm>
            <a:off x="838200" y="2718024"/>
            <a:ext cx="2955202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width: 30%;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22598-1A51-44D2-BCC5-40871A12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62" y="2718024"/>
            <a:ext cx="8066638" cy="380152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3FA17-6CF3-432C-B7DA-495FDE466D5E}"/>
              </a:ext>
            </a:extLst>
          </p:cNvPr>
          <p:cNvSpPr/>
          <p:nvPr/>
        </p:nvSpPr>
        <p:spPr>
          <a:xfrm>
            <a:off x="1170537" y="4037847"/>
            <a:ext cx="2333154" cy="461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32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F6BF-0D8A-48B9-93D1-17C8F06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F228-E8A6-49BD-9B57-218EBBD1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center align to the text “Choose your plan”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48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2970-4F6C-4682-85DF-5EE5F2F8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6D5CA-CF02-4DF2-AD13-3372BE115073}"/>
              </a:ext>
            </a:extLst>
          </p:cNvPr>
          <p:cNvSpPr txBox="1"/>
          <p:nvPr/>
        </p:nvSpPr>
        <p:spPr>
          <a:xfrm>
            <a:off x="838200" y="1690688"/>
            <a:ext cx="370513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#2ddf5c;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center;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BA9B9-B4B3-4399-BB1C-24ABB46A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2590"/>
            <a:ext cx="7343503" cy="345129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820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7F9-BB56-47A2-8E9E-F3EFD957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5266-CB00-4473-84EE-711F810F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Decorate the middle(Recommended) plan</a:t>
            </a:r>
          </a:p>
          <a:p>
            <a:pPr lvl="1"/>
            <a:r>
              <a:rPr lang="en-US" dirty="0"/>
              <a:t>Change background color and text color</a:t>
            </a:r>
          </a:p>
        </p:txBody>
      </p:sp>
    </p:spTree>
    <p:extLst>
      <p:ext uri="{BB962C8B-B14F-4D97-AF65-F5344CB8AC3E}">
        <p14:creationId xmlns:p14="http://schemas.microsoft.com/office/powerpoint/2010/main" val="35595982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C712-E3F0-43A9-B9C7-FED332EF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D664-FCBC-4499-9302-0BD96B24E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second class to highlight the middle plan</a:t>
            </a:r>
          </a:p>
          <a:p>
            <a:r>
              <a:rPr lang="en-US" dirty="0"/>
              <a:t>Add class to h1 tag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D7ADF-D56E-4673-889A-A79759DE6678}"/>
              </a:ext>
            </a:extLst>
          </p:cNvPr>
          <p:cNvSpPr txBox="1"/>
          <p:nvPr/>
        </p:nvSpPr>
        <p:spPr>
          <a:xfrm>
            <a:off x="838200" y="2958160"/>
            <a:ext cx="609750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 plan--highlighted"&gt;</a:t>
            </a:r>
            <a:endParaRPr lang="en-IN" sz="14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h1 class="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plan__annotation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"&gt;RECOMMENDED&lt;/h1&gt;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//unchanged code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9FB3-C2A4-402A-A317-BC4D048BE243}"/>
              </a:ext>
            </a:extLst>
          </p:cNvPr>
          <p:cNvSpPr txBox="1"/>
          <p:nvPr/>
        </p:nvSpPr>
        <p:spPr>
          <a:xfrm>
            <a:off x="838200" y="4567748"/>
            <a:ext cx="254779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.plan--highlighted{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#19b84c;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color:white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;	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8344E-5AD6-4716-A525-CF2AF970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93" y="4081829"/>
            <a:ext cx="5927002" cy="277617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042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5B92-5FB9-41B4-8604-BB11540D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BE44-BABF-44E1-A942-CDC61DF33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shadow effect to the recommended plan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43DF-F5C3-44FE-B139-081CA316592A}"/>
              </a:ext>
            </a:extLst>
          </p:cNvPr>
          <p:cNvSpPr txBox="1"/>
          <p:nvPr/>
        </p:nvSpPr>
        <p:spPr>
          <a:xfrm>
            <a:off x="838200" y="2520583"/>
            <a:ext cx="4963562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#19b84c;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A39D8-DE08-4F0A-90E4-F1F1310CA303}"/>
              </a:ext>
            </a:extLst>
          </p:cNvPr>
          <p:cNvSpPr/>
          <p:nvPr/>
        </p:nvSpPr>
        <p:spPr>
          <a:xfrm>
            <a:off x="1249378" y="3195873"/>
            <a:ext cx="4345664" cy="23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348B1-72C8-4AEB-A143-E8448CF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72902"/>
            <a:ext cx="6216889" cy="292824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8882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2A41-D1F4-491C-B729-644FD145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6E74-F1D7-461A-8021-24F9DDDE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the recommended plan as badge.</a:t>
            </a:r>
          </a:p>
          <a:p>
            <a:pPr lvl="1"/>
            <a:r>
              <a:rPr lang="en-IN" dirty="0"/>
              <a:t>Change the background to white</a:t>
            </a:r>
          </a:p>
          <a:p>
            <a:pPr lvl="1"/>
            <a:r>
              <a:rPr lang="en-IN" dirty="0"/>
              <a:t>Change the text to green</a:t>
            </a:r>
          </a:p>
          <a:p>
            <a:pPr lvl="1"/>
            <a:r>
              <a:rPr lang="en-IN" dirty="0"/>
              <a:t>Add some padding</a:t>
            </a:r>
          </a:p>
          <a:p>
            <a:pPr lvl="1"/>
            <a:r>
              <a:rPr lang="en-IN" dirty="0"/>
              <a:t>Add shadow effect</a:t>
            </a:r>
          </a:p>
        </p:txBody>
      </p:sp>
    </p:spTree>
    <p:extLst>
      <p:ext uri="{BB962C8B-B14F-4D97-AF65-F5344CB8AC3E}">
        <p14:creationId xmlns:p14="http://schemas.microsoft.com/office/powerpoint/2010/main" val="389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213-677E-426D-B7E0-4B1125B1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C335-615B-4792-8898-EF724A999531}"/>
              </a:ext>
            </a:extLst>
          </p:cNvPr>
          <p:cNvSpPr txBox="1"/>
          <p:nvPr/>
        </p:nvSpPr>
        <p:spPr>
          <a:xfrm>
            <a:off x="838200" y="1828562"/>
            <a:ext cx="3890394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plan__annotation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#19b84c;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9277-D47F-46E4-9223-7DC803C8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"/>
          <a:stretch/>
        </p:blipFill>
        <p:spPr>
          <a:xfrm>
            <a:off x="838200" y="3728668"/>
            <a:ext cx="6184292" cy="3057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818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CE03-F7EA-41E6-AFFD-8517FA6B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inside this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6A5F-B792-42E0-9618-1D01168B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to add CSS to HTML</a:t>
            </a:r>
          </a:p>
          <a:p>
            <a:r>
              <a:rPr lang="en-IN" dirty="0"/>
              <a:t>Setting up CSS Rules</a:t>
            </a:r>
          </a:p>
          <a:p>
            <a:r>
              <a:rPr lang="en-IN" dirty="0"/>
              <a:t>Selectors , Properties and Values</a:t>
            </a:r>
          </a:p>
          <a:p>
            <a:r>
              <a:rPr lang="en-IN" dirty="0"/>
              <a:t>Conflicting Styles</a:t>
            </a:r>
          </a:p>
        </p:txBody>
      </p:sp>
    </p:spTree>
    <p:extLst>
      <p:ext uri="{BB962C8B-B14F-4D97-AF65-F5344CB8AC3E}">
        <p14:creationId xmlns:p14="http://schemas.microsoft.com/office/powerpoint/2010/main" val="2140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663A-21D4-41A9-A3DE-31450E0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127B-7AAF-4FBB-9EB1-6D01E760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Style the list – bullet points</a:t>
            </a:r>
          </a:p>
          <a:p>
            <a:pPr lvl="1"/>
            <a:r>
              <a:rPr lang="en-IN" dirty="0"/>
              <a:t>Remove the bullet points</a:t>
            </a:r>
          </a:p>
          <a:p>
            <a:pPr lvl="1"/>
            <a:r>
              <a:rPr lang="en-IN" dirty="0"/>
              <a:t>Arrange the padding and margin </a:t>
            </a:r>
          </a:p>
        </p:txBody>
      </p:sp>
    </p:spTree>
    <p:extLst>
      <p:ext uri="{BB962C8B-B14F-4D97-AF65-F5344CB8AC3E}">
        <p14:creationId xmlns:p14="http://schemas.microsoft.com/office/powerpoint/2010/main" val="2420658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52A8-B619-4DD2-8049-8A4B4ADE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EDD78-C504-4F8F-B61E-7E450B6A6DEE}"/>
              </a:ext>
            </a:extLst>
          </p:cNvPr>
          <p:cNvSpPr txBox="1"/>
          <p:nvPr/>
        </p:nvSpPr>
        <p:spPr>
          <a:xfrm>
            <a:off x="838200" y="4035536"/>
            <a:ext cx="240143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li{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 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8D027-1894-4B9A-A809-A931FE7D9CA8}"/>
              </a:ext>
            </a:extLst>
          </p:cNvPr>
          <p:cNvSpPr txBox="1"/>
          <p:nvPr/>
        </p:nvSpPr>
        <p:spPr>
          <a:xfrm>
            <a:off x="838200" y="2170614"/>
            <a:ext cx="37322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&lt;ul class="plan__features"&gt;</a:t>
            </a:r>
          </a:p>
          <a:p>
            <a:r>
              <a:rPr lang="it-IT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&lt;li&gt;1 Workspace&lt;/li&gt;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&lt;li&gt;Unlimited Traffic&lt;/li&gt;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&lt;li&gt;10GB Storage&lt;/li&gt;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&lt;li&gt;Basic Support&lt;/li&gt;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&lt;/ul&gt;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CB635-1B44-45D0-88FD-209E7D8CD227}"/>
              </a:ext>
            </a:extLst>
          </p:cNvPr>
          <p:cNvSpPr/>
          <p:nvPr/>
        </p:nvSpPr>
        <p:spPr>
          <a:xfrm>
            <a:off x="1285592" y="2197773"/>
            <a:ext cx="2317687" cy="2647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54477-0731-42EF-8FD6-E19440CE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58" y="2630679"/>
            <a:ext cx="7512442" cy="386219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05384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04C3-A073-4B89-9378-43986B3E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5FED-0EE0-4F7A-9CDE-6B8A59898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Decorate plan title</a:t>
            </a:r>
          </a:p>
          <a:p>
            <a:pPr lvl="1"/>
            <a:r>
              <a:rPr lang="en-IN" dirty="0"/>
              <a:t>Add </a:t>
            </a:r>
            <a:r>
              <a:rPr lang="en-IN" dirty="0" err="1"/>
              <a:t>plan__title</a:t>
            </a:r>
            <a:r>
              <a:rPr lang="en-IN" dirty="0"/>
              <a:t> class to the title</a:t>
            </a:r>
          </a:p>
          <a:p>
            <a:pPr lvl="1"/>
            <a:r>
              <a:rPr lang="en-IN" dirty="0"/>
              <a:t>Change the font </a:t>
            </a:r>
            <a:r>
              <a:rPr lang="en-IN" dirty="0" err="1"/>
              <a:t>color</a:t>
            </a:r>
            <a:endParaRPr lang="en-IN" dirty="0"/>
          </a:p>
          <a:p>
            <a:r>
              <a:rPr lang="en-IN" dirty="0"/>
              <a:t>Decorate plan price</a:t>
            </a:r>
          </a:p>
          <a:p>
            <a:pPr lvl="1"/>
            <a:r>
              <a:rPr lang="en-IN" dirty="0"/>
              <a:t>Add </a:t>
            </a:r>
            <a:r>
              <a:rPr lang="en-IN" dirty="0" err="1"/>
              <a:t>plan__price</a:t>
            </a:r>
            <a:r>
              <a:rPr lang="en-IN" dirty="0"/>
              <a:t> class to the price </a:t>
            </a:r>
          </a:p>
          <a:p>
            <a:pPr lvl="1"/>
            <a:r>
              <a:rPr lang="en-IN" dirty="0"/>
              <a:t>Change the font </a:t>
            </a:r>
            <a:r>
              <a:rPr lang="en-IN" dirty="0" err="1"/>
              <a:t>color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402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EFFC-AB59-4C8A-99B9-9BE8B364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5BBD7-E981-4264-98E8-D0FCCF16B0C6}"/>
              </a:ext>
            </a:extLst>
          </p:cNvPr>
          <p:cNvSpPr txBox="1"/>
          <p:nvPr/>
        </p:nvSpPr>
        <p:spPr>
          <a:xfrm>
            <a:off x="838200" y="1845417"/>
            <a:ext cx="3453143" cy="37548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darkgray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7ED88-6C51-421C-922A-450DA5D4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44" y="1845417"/>
            <a:ext cx="7592840" cy="390738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112306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BED3-F3BB-4699-BE6F-168498D6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554D-4F57-4258-B607-75DB970B7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Decorate choose plan buttons</a:t>
            </a:r>
          </a:p>
          <a:p>
            <a:pPr lvl="1"/>
            <a:r>
              <a:rPr lang="en-IN" dirty="0"/>
              <a:t>Add button class to button</a:t>
            </a:r>
          </a:p>
          <a:p>
            <a:pPr lvl="1"/>
            <a:r>
              <a:rPr lang="en-IN" dirty="0"/>
              <a:t>Change background </a:t>
            </a:r>
            <a:r>
              <a:rPr lang="en-IN" dirty="0" err="1"/>
              <a:t>color</a:t>
            </a:r>
            <a:endParaRPr lang="en-IN" dirty="0"/>
          </a:p>
          <a:p>
            <a:pPr lvl="1"/>
            <a:r>
              <a:rPr lang="en-IN" dirty="0"/>
              <a:t>Change font </a:t>
            </a:r>
            <a:r>
              <a:rPr lang="en-IN" dirty="0" err="1"/>
              <a:t>color</a:t>
            </a:r>
            <a:endParaRPr lang="en-IN" dirty="0"/>
          </a:p>
          <a:p>
            <a:pPr lvl="1"/>
            <a:r>
              <a:rPr lang="en-IN" dirty="0"/>
              <a:t>Remove all default styles applied by browser</a:t>
            </a:r>
          </a:p>
          <a:p>
            <a:pPr lvl="1"/>
            <a:r>
              <a:rPr lang="en-IN" dirty="0"/>
              <a:t>Set default font </a:t>
            </a:r>
          </a:p>
          <a:p>
            <a:pPr lvl="1"/>
            <a:r>
              <a:rPr lang="en-IN" dirty="0"/>
              <a:t>Set padding and order</a:t>
            </a:r>
          </a:p>
          <a:p>
            <a:pPr lvl="1"/>
            <a:r>
              <a:rPr lang="en-IN" dirty="0"/>
              <a:t>Rounded the corners of buttons</a:t>
            </a:r>
          </a:p>
          <a:p>
            <a:pPr lvl="1"/>
            <a:r>
              <a:rPr lang="en-IN" dirty="0"/>
              <a:t>Set bold font</a:t>
            </a:r>
          </a:p>
          <a:p>
            <a:pPr lvl="1"/>
            <a:r>
              <a:rPr lang="en-IN" dirty="0"/>
              <a:t>Add hover over effect</a:t>
            </a:r>
          </a:p>
          <a:p>
            <a:pPr lvl="1"/>
            <a:r>
              <a:rPr lang="en-IN" dirty="0"/>
              <a:t>Change the cursor from default to pointer</a:t>
            </a:r>
          </a:p>
        </p:txBody>
      </p:sp>
    </p:spTree>
    <p:extLst>
      <p:ext uri="{BB962C8B-B14F-4D97-AF65-F5344CB8AC3E}">
        <p14:creationId xmlns:p14="http://schemas.microsoft.com/office/powerpoint/2010/main" val="1240639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2CE8-2444-4BFF-B320-E507ACAF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1BCD0-9AE4-4EC8-B8C5-C23FB245B50E}"/>
              </a:ext>
            </a:extLst>
          </p:cNvPr>
          <p:cNvSpPr txBox="1"/>
          <p:nvPr/>
        </p:nvSpPr>
        <p:spPr>
          <a:xfrm>
            <a:off x="838200" y="2098914"/>
            <a:ext cx="3407875" cy="37548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.button{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font: inherit;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1.5px solid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cursor: pointer;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,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button:active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30C3C-CF4A-43F6-8802-953A6662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68" y="2000816"/>
            <a:ext cx="7640932" cy="40884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1513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323D-95BA-4504-9FBE-795E4F97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C0A8-9957-4691-8E3E-3495BC1B9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Make sure you get the most for your money paragraph.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1424D-D4FF-46CD-BD04-DEB2C435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17" y="2427053"/>
            <a:ext cx="8739166" cy="435133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9325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555F-EB88-4D3C-8B03-D6B5E824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Decorate Many Good Reasons section in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D1AAD-2FE6-4B18-B3A8-B0BB95F00703}"/>
              </a:ext>
            </a:extLst>
          </p:cNvPr>
          <p:cNvSpPr txBox="1"/>
          <p:nvPr/>
        </p:nvSpPr>
        <p:spPr>
          <a:xfrm>
            <a:off x="838199" y="1612911"/>
            <a:ext cx="10759290" cy="44012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&lt;section id="key-features"&gt;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&lt;h1 class="section-title"&gt;Many Good Reasons to Stick Around&lt;/h1&gt;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&lt;ul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features__list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	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"&gt;3,857,000 Trusting Customers&lt;/p&gt;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	 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 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"&gt;99.999% Uptime Guarantee&lt;/p&gt;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 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"&gt;Lightning Fast CDN&lt;/p&gt;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&lt;/section&gt;</a:t>
            </a:r>
          </a:p>
        </p:txBody>
      </p:sp>
    </p:spTree>
    <p:extLst>
      <p:ext uri="{BB962C8B-B14F-4D97-AF65-F5344CB8AC3E}">
        <p14:creationId xmlns:p14="http://schemas.microsoft.com/office/powerpoint/2010/main" val="14469057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765-BBDD-4D2E-93FA-BF79D28D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99F5-3C3F-4063-82BC-42D28EC9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font </a:t>
            </a:r>
            <a:r>
              <a:rPr lang="en-IN" dirty="0" err="1"/>
              <a:t>color</a:t>
            </a:r>
            <a:r>
              <a:rPr lang="en-IN" dirty="0"/>
              <a:t> of title</a:t>
            </a:r>
          </a:p>
          <a:p>
            <a:r>
              <a:rPr lang="en-IN" dirty="0"/>
              <a:t>Change background </a:t>
            </a:r>
            <a:r>
              <a:rPr lang="en-IN" dirty="0" err="1"/>
              <a:t>color</a:t>
            </a:r>
            <a:r>
              <a:rPr lang="en-IN" dirty="0"/>
              <a:t> of section</a:t>
            </a:r>
          </a:p>
          <a:p>
            <a:r>
              <a:rPr lang="en-IN" dirty="0"/>
              <a:t>Give some spacing around and top</a:t>
            </a:r>
          </a:p>
          <a:p>
            <a:r>
              <a:rPr lang="en-IN" dirty="0"/>
              <a:t>Convert the list item from inline to block </a:t>
            </a:r>
          </a:p>
          <a:p>
            <a:r>
              <a:rPr lang="en-IN" dirty="0"/>
              <a:t>Give spacing around and between the list items.</a:t>
            </a:r>
          </a:p>
          <a:p>
            <a:r>
              <a:rPr lang="en-IN" dirty="0"/>
              <a:t>Change the font </a:t>
            </a:r>
            <a:r>
              <a:rPr lang="en-IN" dirty="0" err="1"/>
              <a:t>color</a:t>
            </a:r>
            <a:r>
              <a:rPr lang="en-IN" dirty="0"/>
              <a:t> of list items</a:t>
            </a:r>
          </a:p>
        </p:txBody>
      </p:sp>
    </p:spTree>
    <p:extLst>
      <p:ext uri="{BB962C8B-B14F-4D97-AF65-F5344CB8AC3E}">
        <p14:creationId xmlns:p14="http://schemas.microsoft.com/office/powerpoint/2010/main" val="27750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ECE2-E61D-45A4-AC14-6145AA42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4455-0FA7-4295-9648-C2E547B8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</a:t>
            </a:r>
            <a:r>
              <a:rPr lang="en-IN" dirty="0" err="1"/>
              <a:t>color</a:t>
            </a:r>
            <a:r>
              <a:rPr lang="en-IN" dirty="0"/>
              <a:t> to title</a:t>
            </a:r>
          </a:p>
          <a:p>
            <a:r>
              <a:rPr lang="en-IN" dirty="0"/>
              <a:t>Change background </a:t>
            </a:r>
            <a:r>
              <a:rPr lang="en-IN" dirty="0" err="1"/>
              <a:t>color</a:t>
            </a:r>
            <a:r>
              <a:rPr lang="en-IN" dirty="0"/>
              <a:t> of section</a:t>
            </a:r>
          </a:p>
          <a:p>
            <a:r>
              <a:rPr lang="en-IN" dirty="0"/>
              <a:t>Give some spacing around and top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0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B796-4760-4604-AE49-79B38FDF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E165-F9EA-411B-A973-9ACFBE12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will create new web hosting site. </a:t>
            </a:r>
          </a:p>
          <a:p>
            <a:pPr lvl="1"/>
            <a:r>
              <a:rPr lang="en-IN" dirty="0"/>
              <a:t>Create new folder as </a:t>
            </a:r>
            <a:r>
              <a:rPr lang="en-IN" dirty="0" err="1"/>
              <a:t>HostingWebsite</a:t>
            </a:r>
            <a:endParaRPr lang="en-IN" dirty="0"/>
          </a:p>
          <a:p>
            <a:pPr lvl="1"/>
            <a:r>
              <a:rPr lang="en-IN" dirty="0"/>
              <a:t>Create new file as index.html</a:t>
            </a:r>
          </a:p>
        </p:txBody>
      </p:sp>
    </p:spTree>
    <p:extLst>
      <p:ext uri="{BB962C8B-B14F-4D97-AF65-F5344CB8AC3E}">
        <p14:creationId xmlns:p14="http://schemas.microsoft.com/office/powerpoint/2010/main" val="18396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851-5EC9-48B4-BF41-88327714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D6C1E-F016-4C57-8E02-C5E69FF8ABBF}"/>
              </a:ext>
            </a:extLst>
          </p:cNvPr>
          <p:cNvSpPr txBox="1"/>
          <p:nvPr/>
        </p:nvSpPr>
        <p:spPr>
          <a:xfrm>
            <a:off x="838200" y="1927675"/>
            <a:ext cx="3116655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#key-features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margin-top: 30px;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#key-features .section-title{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 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9D2AA-3FF2-48EE-900F-E9EFCD98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4767"/>
            <a:ext cx="9107171" cy="184810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208664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1B5A-55C4-41A6-BEAC-B9ECA11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82EF-CE9A-4B91-82B0-9D9DBB70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Convert the list item from inline to block </a:t>
            </a:r>
          </a:p>
          <a:p>
            <a:r>
              <a:rPr lang="en-IN" dirty="0"/>
              <a:t>Give spacing around and between the list items.</a:t>
            </a:r>
          </a:p>
          <a:p>
            <a:r>
              <a:rPr lang="en-IN" dirty="0"/>
              <a:t>Change the font </a:t>
            </a:r>
            <a:r>
              <a:rPr lang="en-IN" dirty="0" err="1"/>
              <a:t>color</a:t>
            </a:r>
            <a:r>
              <a:rPr lang="en-IN" dirty="0"/>
              <a:t> of list items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173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4CEA-66B8-40EB-9033-9FC541C8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E5BC-529C-4D39-A9BD-3C7ECDAFA99A}"/>
              </a:ext>
            </a:extLst>
          </p:cNvPr>
          <p:cNvSpPr txBox="1"/>
          <p:nvPr/>
        </p:nvSpPr>
        <p:spPr>
          <a:xfrm>
            <a:off x="838200" y="2204859"/>
            <a:ext cx="2819400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features__list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.key-feature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33%;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D3929-073B-4519-8941-0AC082E5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02" y="3340634"/>
            <a:ext cx="8303798" cy="12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57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99A-46F3-4560-8617-BF26FD1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3F68-0020-48E0-8E99-F9B33B927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circle above each text with background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327DB-DAF2-4773-B3A6-0771CB2F5025}"/>
              </a:ext>
            </a:extLst>
          </p:cNvPr>
          <p:cNvSpPr txBox="1"/>
          <p:nvPr/>
        </p:nvSpPr>
        <p:spPr>
          <a:xfrm>
            <a:off x="838200" y="2846694"/>
            <a:ext cx="3253966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2px solid #424242;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#ffcede;  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120px;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120px;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50%;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32436-49A8-4E5C-B912-D42172B4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15" y="3087232"/>
            <a:ext cx="7782385" cy="215274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07644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941-57E0-4FA5-81AA-4E549030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B081-589F-4D9B-9A07-B46397D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Canter align the circles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C9128-F4CB-4069-B211-50A6DEC11B87}"/>
              </a:ext>
            </a:extLst>
          </p:cNvPr>
          <p:cNvSpPr txBox="1"/>
          <p:nvPr/>
        </p:nvSpPr>
        <p:spPr>
          <a:xfrm>
            <a:off x="838200" y="2846694"/>
            <a:ext cx="3253966" cy="33239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2px solid #424242;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#ffcede;  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120px;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120px;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50%;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margin: auto;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5B26B-B864-4DEF-8186-36BA8543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46" y="3172401"/>
            <a:ext cx="7629053" cy="20625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829785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A938-145F-41BF-8FE2-F1961879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57D9-9785-4E23-BF72-5A2EEC1D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footer below the main section.</a:t>
            </a:r>
          </a:p>
          <a:p>
            <a:r>
              <a:rPr lang="en-US" dirty="0"/>
              <a:t>Set main-footer class to footer</a:t>
            </a:r>
            <a:endParaRPr lang="en-IN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FB829-713D-478F-85F1-98A5F89AE7BC}"/>
              </a:ext>
            </a:extLst>
          </p:cNvPr>
          <p:cNvSpPr txBox="1"/>
          <p:nvPr/>
        </p:nvSpPr>
        <p:spPr>
          <a:xfrm>
            <a:off x="838200" y="3010567"/>
            <a:ext cx="4958593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&lt;footer&gt;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="#"&gt;Support&lt;/a&gt;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="#"&gt;Terms of Use&lt;/a&gt;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19360209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397C-A5E1-417C-835A-6E80401D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8CD1-D456-4E8F-82D3-FA0F1F50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footer</a:t>
            </a:r>
          </a:p>
          <a:p>
            <a:pPr lvl="1"/>
            <a:r>
              <a:rPr lang="en-US" dirty="0"/>
              <a:t>Change background color</a:t>
            </a:r>
          </a:p>
          <a:p>
            <a:pPr lvl="1"/>
            <a:r>
              <a:rPr lang="en-US" dirty="0"/>
              <a:t>Change text color</a:t>
            </a:r>
          </a:p>
          <a:p>
            <a:pPr lvl="1"/>
            <a:r>
              <a:rPr lang="en-US" dirty="0"/>
              <a:t>Remove the space between footer and Many Good Reasons section</a:t>
            </a:r>
          </a:p>
          <a:p>
            <a:pPr lvl="1"/>
            <a:r>
              <a:rPr lang="en-US" dirty="0"/>
              <a:t>Add some space around the text</a:t>
            </a:r>
          </a:p>
          <a:p>
            <a:pPr lvl="1"/>
            <a:r>
              <a:rPr lang="en-US" dirty="0"/>
              <a:t>Remove the hyperlink text decoration</a:t>
            </a:r>
          </a:p>
          <a:p>
            <a:pPr lvl="1"/>
            <a:r>
              <a:rPr lang="en-US" dirty="0"/>
              <a:t>Display both links in same line (inline)</a:t>
            </a:r>
          </a:p>
          <a:p>
            <a:pPr lvl="1"/>
            <a:r>
              <a:rPr lang="en-US" dirty="0"/>
              <a:t>Display the text in the center of the footer</a:t>
            </a:r>
          </a:p>
          <a:p>
            <a:pPr lvl="1"/>
            <a:r>
              <a:rPr lang="en-US" dirty="0"/>
              <a:t>Add hover over effect.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641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D48-0BE4-4A32-A711-F2FEBE00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26E18-93E3-408A-926D-BE059CEF0CEC}"/>
              </a:ext>
            </a:extLst>
          </p:cNvPr>
          <p:cNvSpPr txBox="1"/>
          <p:nvPr/>
        </p:nvSpPr>
        <p:spPr>
          <a:xfrm>
            <a:off x="838200" y="1930781"/>
            <a:ext cx="6094602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&lt;footer class="main-footer"&gt;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footer_links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="#"&gt;Support&lt;/a&gt;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="#"&gt;Terms of Use&lt;/a&gt;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12946341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05D0-1FA7-4E96-9837-2DB1419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FCE94-47BE-4689-973C-ADB3713C02C1}"/>
              </a:ext>
            </a:extLst>
          </p:cNvPr>
          <p:cNvSpPr txBox="1"/>
          <p:nvPr/>
        </p:nvSpPr>
        <p:spPr>
          <a:xfrm>
            <a:off x="838200" y="1436414"/>
            <a:ext cx="3163349" cy="4832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.main-footer{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black;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footer_links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 16px;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98802-9845-432F-981C-18C328F805D4}"/>
              </a:ext>
            </a:extLst>
          </p:cNvPr>
          <p:cNvSpPr txBox="1"/>
          <p:nvPr/>
        </p:nvSpPr>
        <p:spPr>
          <a:xfrm>
            <a:off x="4001549" y="1436414"/>
            <a:ext cx="298438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#ccc;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0FD20-5304-4ADC-A3D2-F44B7765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329" y="3095538"/>
            <a:ext cx="7782671" cy="2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7151-6E91-4B66-9BD1-D1351D1A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course project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97-651E-4464-9FC1-E65A48080E1E}"/>
              </a:ext>
            </a:extLst>
          </p:cNvPr>
          <p:cNvSpPr txBox="1"/>
          <p:nvPr/>
        </p:nvSpPr>
        <p:spPr>
          <a:xfrm>
            <a:off x="838200" y="1808134"/>
            <a:ext cx="6594446" cy="4924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22FC2-FD46-43E7-90C8-7E6C330656A0}"/>
              </a:ext>
            </a:extLst>
          </p:cNvPr>
          <p:cNvSpPr txBox="1"/>
          <p:nvPr/>
        </p:nvSpPr>
        <p:spPr>
          <a:xfrm>
            <a:off x="838200" y="141802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E21E3-51D7-45FF-95FB-A6041677E032}"/>
              </a:ext>
            </a:extLst>
          </p:cNvPr>
          <p:cNvSpPr/>
          <p:nvPr/>
        </p:nvSpPr>
        <p:spPr>
          <a:xfrm>
            <a:off x="914400" y="2583809"/>
            <a:ext cx="6442745" cy="1476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AA186-E853-41CD-A891-FFE91AEABDC8}"/>
              </a:ext>
            </a:extLst>
          </p:cNvPr>
          <p:cNvSpPr/>
          <p:nvPr/>
        </p:nvSpPr>
        <p:spPr>
          <a:xfrm>
            <a:off x="914400" y="4275741"/>
            <a:ext cx="6442745" cy="17559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07A48-EF07-4341-9D2B-5F1458BC152E}"/>
              </a:ext>
            </a:extLst>
          </p:cNvPr>
          <p:cNvSpPr/>
          <p:nvPr/>
        </p:nvSpPr>
        <p:spPr>
          <a:xfrm>
            <a:off x="1352027" y="4565009"/>
            <a:ext cx="5115886" cy="1231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68307-5459-439A-9668-8744E35258D7}"/>
              </a:ext>
            </a:extLst>
          </p:cNvPr>
          <p:cNvSpPr/>
          <p:nvPr/>
        </p:nvSpPr>
        <p:spPr>
          <a:xfrm>
            <a:off x="1778466" y="4807316"/>
            <a:ext cx="4633869" cy="692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F0D2A-9EF0-48D4-8277-71509598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964" y="2968734"/>
            <a:ext cx="3124636" cy="18385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90288-839E-42F8-8188-17E3DE5EAC88}"/>
              </a:ext>
            </a:extLst>
          </p:cNvPr>
          <p:cNvSpPr txBox="1"/>
          <p:nvPr/>
        </p:nvSpPr>
        <p:spPr>
          <a:xfrm>
            <a:off x="8247707" y="26526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ouput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86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9878-721C-4023-92F0-8F873BB8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 Of This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38C8F-66AF-42D6-9584-A1272E9A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46" y="2322494"/>
            <a:ext cx="6829107" cy="221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376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0772-32F2-442C-BE4B-DD67F50B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add CSS to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B9B78-7FCD-4045-AE58-EAE0EB898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Inline Styles – Code Example</a:t>
            </a:r>
          </a:p>
          <a:p>
            <a:r>
              <a:rPr lang="en-IN" dirty="0"/>
              <a:t>&lt;style&gt; tag – Code Example</a:t>
            </a:r>
          </a:p>
          <a:p>
            <a:r>
              <a:rPr lang="en-IN" dirty="0"/>
              <a:t>External file (.</a:t>
            </a:r>
            <a:r>
              <a:rPr lang="en-IN" dirty="0" err="1"/>
              <a:t>css</a:t>
            </a:r>
            <a:r>
              <a:rPr lang="en-IN" dirty="0"/>
              <a:t>) – Code Example – Recommended </a:t>
            </a:r>
          </a:p>
        </p:txBody>
      </p:sp>
    </p:spTree>
    <p:extLst>
      <p:ext uri="{BB962C8B-B14F-4D97-AF65-F5344CB8AC3E}">
        <p14:creationId xmlns:p14="http://schemas.microsoft.com/office/powerpoint/2010/main" val="17933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46EE-91C1-4580-93A0-28DAACA7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Inline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D214-FE99-4AC7-8861-17FD80C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inline styles change the background of section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34FA5-58F0-41DF-B1A1-72ADB172BA48}"/>
              </a:ext>
            </a:extLst>
          </p:cNvPr>
          <p:cNvSpPr txBox="1"/>
          <p:nvPr/>
        </p:nvSpPr>
        <p:spPr>
          <a:xfrm>
            <a:off x="838199" y="2956111"/>
            <a:ext cx="6413627" cy="2031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&lt;body&gt;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&lt;section style="background: #ff1b68 "&gt;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&lt;/main&gt;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10944-61B1-4510-965C-686DA463BA4F}"/>
              </a:ext>
            </a:extLst>
          </p:cNvPr>
          <p:cNvSpPr/>
          <p:nvPr/>
        </p:nvSpPr>
        <p:spPr>
          <a:xfrm>
            <a:off x="1874067" y="3558013"/>
            <a:ext cx="4879818" cy="2716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C6DFB-7169-4E69-8A8A-72623376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242274"/>
            <a:ext cx="5718399" cy="147571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ED691-23F6-4986-8A93-1E453EF80B95}"/>
              </a:ext>
            </a:extLst>
          </p:cNvPr>
          <p:cNvSpPr txBox="1"/>
          <p:nvPr/>
        </p:nvSpPr>
        <p:spPr>
          <a:xfrm>
            <a:off x="838199" y="2512041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202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3F1E-F9D3-4A29-92FA-9BE0A01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24EB-D978-43B9-9272-1DF3B0F05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inline style applied in previous slide.</a:t>
            </a:r>
          </a:p>
          <a:p>
            <a:r>
              <a:rPr lang="en-IN" dirty="0"/>
              <a:t>Add style tag in head section</a:t>
            </a:r>
          </a:p>
          <a:p>
            <a:r>
              <a:rPr lang="en-IN" dirty="0"/>
              <a:t>Set the background property using selector</a:t>
            </a:r>
          </a:p>
        </p:txBody>
      </p:sp>
    </p:spTree>
    <p:extLst>
      <p:ext uri="{BB962C8B-B14F-4D97-AF65-F5344CB8AC3E}">
        <p14:creationId xmlns:p14="http://schemas.microsoft.com/office/powerpoint/2010/main" val="37350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519E-543E-466A-AEE1-32ABA2B1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8CE34-F988-4DC3-A3B6-CDAF95D39A3F}"/>
              </a:ext>
            </a:extLst>
          </p:cNvPr>
          <p:cNvSpPr txBox="1"/>
          <p:nvPr/>
        </p:nvSpPr>
        <p:spPr>
          <a:xfrm>
            <a:off x="838201" y="2178476"/>
            <a:ext cx="7454774" cy="369331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&lt;style&gt;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/* rule */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/* selector */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selection{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&lt;/style&gt;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E6FE-13CD-4557-85EB-97AEC92D3AEA}"/>
              </a:ext>
            </a:extLst>
          </p:cNvPr>
          <p:cNvSpPr/>
          <p:nvPr/>
        </p:nvSpPr>
        <p:spPr>
          <a:xfrm>
            <a:off x="1348966" y="3612333"/>
            <a:ext cx="3657600" cy="1937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75B88-3651-4CDD-A1FF-A12A4CF52B9A}"/>
              </a:ext>
            </a:extLst>
          </p:cNvPr>
          <p:cNvSpPr txBox="1"/>
          <p:nvPr/>
        </p:nvSpPr>
        <p:spPr>
          <a:xfrm>
            <a:off x="838200" y="174991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4074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310B-EC9A-4B7A-BB4B-B7F1A4EE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2804-41CB-4856-8B02-4DD66E82B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one more section tag in main and check the output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24EBA-E9D5-41F6-8932-196E5C062089}"/>
              </a:ext>
            </a:extLst>
          </p:cNvPr>
          <p:cNvSpPr txBox="1"/>
          <p:nvPr/>
        </p:nvSpPr>
        <p:spPr>
          <a:xfrm>
            <a:off x="774826" y="3071109"/>
            <a:ext cx="7242772" cy="230832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&lt;h1&gt;Choose your plan&lt;/h1&gt;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84367-5447-4124-B01F-3186883F3461}"/>
              </a:ext>
            </a:extLst>
          </p:cNvPr>
          <p:cNvSpPr txBox="1"/>
          <p:nvPr/>
        </p:nvSpPr>
        <p:spPr>
          <a:xfrm>
            <a:off x="774826" y="2701777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86360-415A-4504-9D72-06037CEDDA09}"/>
              </a:ext>
            </a:extLst>
          </p:cNvPr>
          <p:cNvSpPr/>
          <p:nvPr/>
        </p:nvSpPr>
        <p:spPr>
          <a:xfrm>
            <a:off x="1828800" y="4237022"/>
            <a:ext cx="3739081" cy="823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361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23FB-EB1E-4CE2-A110-4FE5909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CSS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F4F25-4E2A-4CBF-A950-928BB31A4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23" y="2343081"/>
            <a:ext cx="689249" cy="68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5CAE2-CD06-456F-94C6-6A80C9ED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23" y="5241589"/>
            <a:ext cx="689247" cy="689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C83DD0-7404-4AB9-B4E2-A178FB584763}"/>
              </a:ext>
            </a:extLst>
          </p:cNvPr>
          <p:cNvSpPr/>
          <p:nvPr/>
        </p:nvSpPr>
        <p:spPr>
          <a:xfrm>
            <a:off x="3352466" y="2088519"/>
            <a:ext cx="2231472" cy="160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A7608-24B3-49A4-A824-5B6A110E211C}"/>
              </a:ext>
            </a:extLst>
          </p:cNvPr>
          <p:cNvSpPr/>
          <p:nvPr/>
        </p:nvSpPr>
        <p:spPr>
          <a:xfrm>
            <a:off x="3260187" y="4932387"/>
            <a:ext cx="2231472" cy="160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21359-E96F-43BF-BBEE-466FD5C3B234}"/>
              </a:ext>
            </a:extLst>
          </p:cNvPr>
          <p:cNvSpPr/>
          <p:nvPr/>
        </p:nvSpPr>
        <p:spPr>
          <a:xfrm>
            <a:off x="3645563" y="2204491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BF875-2935-41ED-BCEF-C1B4E3E60ECD}"/>
              </a:ext>
            </a:extLst>
          </p:cNvPr>
          <p:cNvSpPr/>
          <p:nvPr/>
        </p:nvSpPr>
        <p:spPr>
          <a:xfrm>
            <a:off x="3645563" y="2503786"/>
            <a:ext cx="1107347" cy="13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62A18-16D8-4727-9770-F651237AD041}"/>
              </a:ext>
            </a:extLst>
          </p:cNvPr>
          <p:cNvSpPr/>
          <p:nvPr/>
        </p:nvSpPr>
        <p:spPr>
          <a:xfrm>
            <a:off x="3645563" y="2750955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21480-455B-48A2-BFCB-84B86009476D}"/>
              </a:ext>
            </a:extLst>
          </p:cNvPr>
          <p:cNvSpPr/>
          <p:nvPr/>
        </p:nvSpPr>
        <p:spPr>
          <a:xfrm>
            <a:off x="3645563" y="3008062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57C95-D5A5-4214-9112-5C2C2B0C6B99}"/>
              </a:ext>
            </a:extLst>
          </p:cNvPr>
          <p:cNvSpPr/>
          <p:nvPr/>
        </p:nvSpPr>
        <p:spPr>
          <a:xfrm>
            <a:off x="3645563" y="3330512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B976C4-7E76-4465-8903-8BFBE7E866B8}"/>
              </a:ext>
            </a:extLst>
          </p:cNvPr>
          <p:cNvSpPr/>
          <p:nvPr/>
        </p:nvSpPr>
        <p:spPr>
          <a:xfrm>
            <a:off x="3645563" y="5067957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E64F2-9AE6-4EC3-A4AD-3060FACDC17E}"/>
              </a:ext>
            </a:extLst>
          </p:cNvPr>
          <p:cNvSpPr/>
          <p:nvPr/>
        </p:nvSpPr>
        <p:spPr>
          <a:xfrm>
            <a:off x="3645563" y="5367252"/>
            <a:ext cx="1107347" cy="13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CD3CF-407A-4D38-B743-5B94678758AD}"/>
              </a:ext>
            </a:extLst>
          </p:cNvPr>
          <p:cNvSpPr/>
          <p:nvPr/>
        </p:nvSpPr>
        <p:spPr>
          <a:xfrm>
            <a:off x="3645563" y="5614421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66D722-F8EA-40C2-A1D8-E10811692A41}"/>
              </a:ext>
            </a:extLst>
          </p:cNvPr>
          <p:cNvSpPr/>
          <p:nvPr/>
        </p:nvSpPr>
        <p:spPr>
          <a:xfrm>
            <a:off x="3645563" y="5871528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E91CE2-BC11-4A1D-BF1F-3FABE316689C}"/>
              </a:ext>
            </a:extLst>
          </p:cNvPr>
          <p:cNvSpPr/>
          <p:nvPr/>
        </p:nvSpPr>
        <p:spPr>
          <a:xfrm>
            <a:off x="3645563" y="6193978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8165B-9286-4EEA-AAD5-79841010CD30}"/>
              </a:ext>
            </a:extLst>
          </p:cNvPr>
          <p:cNvSpPr txBox="1"/>
          <p:nvPr/>
        </p:nvSpPr>
        <p:spPr>
          <a:xfrm>
            <a:off x="3177688" y="1690688"/>
            <a:ext cx="258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Structure of the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43C09-5E53-4824-928D-C430A8811D94}"/>
              </a:ext>
            </a:extLst>
          </p:cNvPr>
          <p:cNvSpPr txBox="1"/>
          <p:nvPr/>
        </p:nvSpPr>
        <p:spPr>
          <a:xfrm>
            <a:off x="3177688" y="4554154"/>
            <a:ext cx="216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Style of the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00634-A3DF-4B88-B0E7-7990EC5F7F13}"/>
              </a:ext>
            </a:extLst>
          </p:cNvPr>
          <p:cNvSpPr/>
          <p:nvPr/>
        </p:nvSpPr>
        <p:spPr>
          <a:xfrm>
            <a:off x="7528895" y="2589427"/>
            <a:ext cx="1778467" cy="51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2E1011C-A1C4-4411-BC9B-7C78715DAED9}"/>
              </a:ext>
            </a:extLst>
          </p:cNvPr>
          <p:cNvSpPr/>
          <p:nvPr/>
        </p:nvSpPr>
        <p:spPr>
          <a:xfrm>
            <a:off x="6065288" y="2687706"/>
            <a:ext cx="982257" cy="278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44E573-5356-4C63-ABCA-C97845E9C59B}"/>
              </a:ext>
            </a:extLst>
          </p:cNvPr>
          <p:cNvSpPr/>
          <p:nvPr/>
        </p:nvSpPr>
        <p:spPr>
          <a:xfrm>
            <a:off x="7528895" y="5435133"/>
            <a:ext cx="1778467" cy="51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Optional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1E67294-49FB-437E-A69D-5DB70F2B9C89}"/>
              </a:ext>
            </a:extLst>
          </p:cNvPr>
          <p:cNvSpPr/>
          <p:nvPr/>
        </p:nvSpPr>
        <p:spPr>
          <a:xfrm>
            <a:off x="6257843" y="5555015"/>
            <a:ext cx="982257" cy="278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3FC08-9720-4F0E-933A-2B11F22D1188}"/>
              </a:ext>
            </a:extLst>
          </p:cNvPr>
          <p:cNvCxnSpPr>
            <a:cxnSpLocks/>
          </p:cNvCxnSpPr>
          <p:nvPr/>
        </p:nvCxnSpPr>
        <p:spPr>
          <a:xfrm flipV="1">
            <a:off x="2085753" y="2969917"/>
            <a:ext cx="0" cy="219488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4544 -0.0055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2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7696 -0.0497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30DF-56A8-4E65-BD8B-C6415DF9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60651-F2C5-45A7-BD7B-D127894E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771"/>
            <a:ext cx="11031079" cy="2789336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2004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769-70F4-4A38-B17B-5D92D80D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External file (.</a:t>
            </a:r>
            <a:r>
              <a:rPr lang="en-IN" dirty="0" err="1"/>
              <a:t>css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B444-B3E9-4631-AF90-E9E617F88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new file as main.css in </a:t>
            </a:r>
            <a:r>
              <a:rPr lang="en-IN" dirty="0" err="1"/>
              <a:t>HostingWebsite</a:t>
            </a:r>
            <a:r>
              <a:rPr lang="en-IN" dirty="0"/>
              <a:t> folder.</a:t>
            </a:r>
          </a:p>
          <a:p>
            <a:r>
              <a:rPr lang="en-IN" dirty="0"/>
              <a:t>Cut the </a:t>
            </a:r>
            <a:r>
              <a:rPr lang="en-IN" dirty="0" err="1"/>
              <a:t>css</a:t>
            </a:r>
            <a:r>
              <a:rPr lang="en-IN" dirty="0"/>
              <a:t> rule defined in style tag and paste in main.css file.</a:t>
            </a:r>
          </a:p>
          <a:p>
            <a:r>
              <a:rPr lang="en-IN" dirty="0"/>
              <a:t>Remove the style tag from index.html file.</a:t>
            </a:r>
          </a:p>
          <a:p>
            <a:r>
              <a:rPr lang="en-IN" dirty="0"/>
              <a:t>Include the link of main.css in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299701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E9AB-03C4-4224-993C-2C356FA5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External file (.</a:t>
            </a:r>
            <a:r>
              <a:rPr lang="en-IN" dirty="0" err="1"/>
              <a:t>css</a:t>
            </a:r>
            <a:r>
              <a:rPr lang="en-IN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DA096-42DD-4442-BF4A-53DE47633061}"/>
              </a:ext>
            </a:extLst>
          </p:cNvPr>
          <p:cNvSpPr txBox="1"/>
          <p:nvPr/>
        </p:nvSpPr>
        <p:spPr>
          <a:xfrm>
            <a:off x="838200" y="2265350"/>
            <a:ext cx="7788243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5B2F5-7E59-45AA-875F-AAAB2B0BF077}"/>
              </a:ext>
            </a:extLst>
          </p:cNvPr>
          <p:cNvSpPr txBox="1"/>
          <p:nvPr/>
        </p:nvSpPr>
        <p:spPr>
          <a:xfrm>
            <a:off x="838200" y="5151483"/>
            <a:ext cx="609750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section{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E931-2116-462D-8AB4-7248FEFD6D22}"/>
              </a:ext>
            </a:extLst>
          </p:cNvPr>
          <p:cNvSpPr txBox="1"/>
          <p:nvPr/>
        </p:nvSpPr>
        <p:spPr>
          <a:xfrm>
            <a:off x="838200" y="193342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A61D5-5E59-4089-B49A-8A7C0312AB52}"/>
              </a:ext>
            </a:extLst>
          </p:cNvPr>
          <p:cNvSpPr txBox="1"/>
          <p:nvPr/>
        </p:nvSpPr>
        <p:spPr>
          <a:xfrm>
            <a:off x="765772" y="478215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</p:spTree>
    <p:extLst>
      <p:ext uri="{BB962C8B-B14F-4D97-AF65-F5344CB8AC3E}">
        <p14:creationId xmlns:p14="http://schemas.microsoft.com/office/powerpoint/2010/main" val="308525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3B2F-6818-475F-A18E-B9F47685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Additional Styles and 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837A-EDE6-45C4-BA8B-3E69CC69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font style </a:t>
            </a:r>
          </a:p>
          <a:p>
            <a:r>
              <a:rPr lang="en-IN" dirty="0"/>
              <a:t>Change colour of text</a:t>
            </a:r>
          </a:p>
          <a:p>
            <a:r>
              <a:rPr lang="en-IN" dirty="0"/>
              <a:t>Apply the different style to both section</a:t>
            </a:r>
          </a:p>
          <a:p>
            <a:r>
              <a:rPr lang="en-IN" dirty="0"/>
              <a:t>Change positioning of text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31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A416-2C55-458B-AB1E-DF911CC7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4F24D-6C7E-450E-8021-29182720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selector to the h1 in main.css </a:t>
            </a:r>
          </a:p>
          <a:p>
            <a:r>
              <a:rPr lang="en-US" dirty="0"/>
              <a:t>Add color property</a:t>
            </a:r>
          </a:p>
          <a:p>
            <a:r>
              <a:rPr lang="en-US" dirty="0"/>
              <a:t>Add font-family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A8579-CB06-4F54-A7C2-20226A13EC88}"/>
              </a:ext>
            </a:extLst>
          </p:cNvPr>
          <p:cNvSpPr txBox="1"/>
          <p:nvPr/>
        </p:nvSpPr>
        <p:spPr>
          <a:xfrm>
            <a:off x="942032" y="3928633"/>
            <a:ext cx="378096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color: white;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font-family: sans-serif;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805B6-ADA3-436A-B2D1-C7654F64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80" y="3928633"/>
            <a:ext cx="6688000" cy="15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5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1DE-0CDF-439A-99AA-932BE3EE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FE18-6FD2-4647-8B30-40C9D6F8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where we are getting the font : sans-serif</a:t>
            </a:r>
          </a:p>
          <a:p>
            <a:r>
              <a:rPr lang="en-US" dirty="0"/>
              <a:t>Open the browser font settings link :: chrome://settings/fonts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29910-68A2-4B00-BE07-8B751472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25" y="2936147"/>
            <a:ext cx="5177300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5D92-920E-4EE4-B179-12E45EEE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4DD3-A9F9-40C8-AFAA-0BC4A823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customized font from Google Font</a:t>
            </a:r>
          </a:p>
          <a:p>
            <a:r>
              <a:rPr lang="en-US" dirty="0"/>
              <a:t>Open google font link :: </a:t>
            </a:r>
            <a:r>
              <a:rPr lang="en-US" dirty="0">
                <a:hlinkClick r:id="rId2"/>
              </a:rPr>
              <a:t>https://fonts.google.com/</a:t>
            </a:r>
            <a:endParaRPr lang="en-US" dirty="0"/>
          </a:p>
          <a:p>
            <a:r>
              <a:rPr lang="en-US" dirty="0"/>
              <a:t>Search font :: Anton</a:t>
            </a:r>
          </a:p>
          <a:p>
            <a:r>
              <a:rPr lang="en-US" dirty="0"/>
              <a:t>Import the font link in your html file</a:t>
            </a:r>
          </a:p>
          <a:p>
            <a:r>
              <a:rPr lang="en-US" dirty="0"/>
              <a:t>Copy the font-family rule in main.css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085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9505-1A03-4EB3-8764-148B858C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colour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2FE53-315B-4C04-9DE8-9A35F070C8EC}"/>
              </a:ext>
            </a:extLst>
          </p:cNvPr>
          <p:cNvSpPr txBox="1"/>
          <p:nvPr/>
        </p:nvSpPr>
        <p:spPr>
          <a:xfrm>
            <a:off x="838200" y="2056755"/>
            <a:ext cx="963685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="https://fonts.gstatic.com"&gt;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="https://fonts.googleapis.com/css2?family=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Anton&amp;display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=swap"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58420-A9A6-470A-BCCE-1A71A1445BAE}"/>
              </a:ext>
            </a:extLst>
          </p:cNvPr>
          <p:cNvSpPr txBox="1"/>
          <p:nvPr/>
        </p:nvSpPr>
        <p:spPr>
          <a:xfrm>
            <a:off x="838200" y="4781292"/>
            <a:ext cx="609460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'Anton', 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D357-A632-45B1-A218-DFFCDAD0908D}"/>
              </a:ext>
            </a:extLst>
          </p:cNvPr>
          <p:cNvSpPr txBox="1"/>
          <p:nvPr/>
        </p:nvSpPr>
        <p:spPr>
          <a:xfrm>
            <a:off x="789712" y="1659759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3B123-C090-419B-91BB-E60412DFBEE8}"/>
              </a:ext>
            </a:extLst>
          </p:cNvPr>
          <p:cNvSpPr txBox="1"/>
          <p:nvPr/>
        </p:nvSpPr>
        <p:spPr>
          <a:xfrm>
            <a:off x="765772" y="445414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922AC-988C-40D8-AB7E-52A2532EF2A3}"/>
              </a:ext>
            </a:extLst>
          </p:cNvPr>
          <p:cNvSpPr/>
          <p:nvPr/>
        </p:nvSpPr>
        <p:spPr>
          <a:xfrm>
            <a:off x="1260458" y="3363985"/>
            <a:ext cx="9007667" cy="260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76CAA-BCBE-4BE6-87C6-615A5B52F039}"/>
              </a:ext>
            </a:extLst>
          </p:cNvPr>
          <p:cNvSpPr/>
          <p:nvPr/>
        </p:nvSpPr>
        <p:spPr>
          <a:xfrm>
            <a:off x="1294014" y="5437255"/>
            <a:ext cx="3294764" cy="292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4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ADF9-BA48-4979-B933-11EEB46B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B872-8976-4E66-BC40-85FCCDE3A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Element Selector </a:t>
            </a:r>
          </a:p>
          <a:p>
            <a:r>
              <a:rPr lang="en-IN" dirty="0"/>
              <a:t>Class Selector</a:t>
            </a:r>
          </a:p>
          <a:p>
            <a:r>
              <a:rPr lang="en-IN" dirty="0"/>
              <a:t>Universal Selector</a:t>
            </a:r>
          </a:p>
          <a:p>
            <a:r>
              <a:rPr lang="en-IN" dirty="0"/>
              <a:t>ID Selector</a:t>
            </a:r>
          </a:p>
          <a:p>
            <a:r>
              <a:rPr lang="en-IN" dirty="0"/>
              <a:t>Attributes Selector</a:t>
            </a:r>
          </a:p>
        </p:txBody>
      </p:sp>
    </p:spTree>
    <p:extLst>
      <p:ext uri="{BB962C8B-B14F-4D97-AF65-F5344CB8AC3E}">
        <p14:creationId xmlns:p14="http://schemas.microsoft.com/office/powerpoint/2010/main" val="34138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D4BC-0801-4A2A-896F-74ABBE18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detail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BA68-59E7-4709-BE9F-9C837A9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2" y="1027906"/>
            <a:ext cx="568959" cy="568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AFE74-8D01-4779-AFD9-E5E8E89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83" y="1027905"/>
            <a:ext cx="568959" cy="56895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FC9267-FB6F-4048-967C-E732CDB52BC6}"/>
              </a:ext>
            </a:extLst>
          </p:cNvPr>
          <p:cNvSpPr/>
          <p:nvPr/>
        </p:nvSpPr>
        <p:spPr>
          <a:xfrm>
            <a:off x="1106904" y="1690688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0DB8E-5077-4A96-84D1-1086763A0AF7}"/>
              </a:ext>
            </a:extLst>
          </p:cNvPr>
          <p:cNvSpPr txBox="1"/>
          <p:nvPr/>
        </p:nvSpPr>
        <p:spPr>
          <a:xfrm>
            <a:off x="1106904" y="2259647"/>
            <a:ext cx="336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these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861D-06AF-42B9-9534-10FE9F7FB864}"/>
              </a:ext>
            </a:extLst>
          </p:cNvPr>
          <p:cNvSpPr txBox="1"/>
          <p:nvPr/>
        </p:nvSpPr>
        <p:spPr>
          <a:xfrm>
            <a:off x="497244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&lt;div&gt; More Info &lt;/div&gt;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28758-CBAC-4290-9C3E-639A087819CA}"/>
              </a:ext>
            </a:extLst>
          </p:cNvPr>
          <p:cNvSpPr txBox="1"/>
          <p:nvPr/>
        </p:nvSpPr>
        <p:spPr>
          <a:xfrm>
            <a:off x="867389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h1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013BC0-C469-462F-8F2D-2A7FDD33555B}"/>
              </a:ext>
            </a:extLst>
          </p:cNvPr>
          <p:cNvSpPr/>
          <p:nvPr/>
        </p:nvSpPr>
        <p:spPr>
          <a:xfrm>
            <a:off x="1106904" y="2831585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D2FD-7035-45ED-8D18-2A59A5CCEED6}"/>
              </a:ext>
            </a:extLst>
          </p:cNvPr>
          <p:cNvSpPr txBox="1"/>
          <p:nvPr/>
        </p:nvSpPr>
        <p:spPr>
          <a:xfrm>
            <a:off x="1106904" y="3400544"/>
            <a:ext cx="343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elements within</a:t>
            </a:r>
          </a:p>
          <a:p>
            <a:r>
              <a:rPr lang="en-IN" dirty="0"/>
              <a:t>The same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381C9-CB67-436A-AA87-0469A1AF51C8}"/>
              </a:ext>
            </a:extLst>
          </p:cNvPr>
          <p:cNvSpPr txBox="1"/>
          <p:nvPr/>
        </p:nvSpPr>
        <p:spPr>
          <a:xfrm>
            <a:off x="4972443" y="2831585"/>
            <a:ext cx="304493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 class=“blog-post”&gt;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 class=“blog-post”&gt;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 class=“blog-post”&gt; More Info &lt;/div&gt;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15FBC-5068-49A5-AF7D-D8FB522C8F95}"/>
              </a:ext>
            </a:extLst>
          </p:cNvPr>
          <p:cNvSpPr txBox="1"/>
          <p:nvPr/>
        </p:nvSpPr>
        <p:spPr>
          <a:xfrm>
            <a:off x="867389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.blog-post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4E4EAF-C15D-4AEF-ACE1-04DD8F1F8A4F}"/>
              </a:ext>
            </a:extLst>
          </p:cNvPr>
          <p:cNvSpPr/>
          <p:nvPr/>
        </p:nvSpPr>
        <p:spPr>
          <a:xfrm>
            <a:off x="1106904" y="5111682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Universal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7CA50-F2E2-4718-A95F-7FB30481D1EE}"/>
              </a:ext>
            </a:extLst>
          </p:cNvPr>
          <p:cNvSpPr txBox="1"/>
          <p:nvPr/>
        </p:nvSpPr>
        <p:spPr>
          <a:xfrm>
            <a:off x="1106904" y="5680641"/>
            <a:ext cx="307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Same style for all the elements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CE8615-5DB0-4301-B8B4-DAED819F00A0}"/>
              </a:ext>
            </a:extLst>
          </p:cNvPr>
          <p:cNvSpPr txBox="1"/>
          <p:nvPr/>
        </p:nvSpPr>
        <p:spPr>
          <a:xfrm>
            <a:off x="4972443" y="5111682"/>
            <a:ext cx="30449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 class=“blog-post”&gt;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&lt;div&gt;More Info &lt;/div&gt;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5147A-44E6-4C52-858A-D96EFD54227C}"/>
              </a:ext>
            </a:extLst>
          </p:cNvPr>
          <p:cNvSpPr txBox="1"/>
          <p:nvPr/>
        </p:nvSpPr>
        <p:spPr>
          <a:xfrm>
            <a:off x="8673893" y="5111682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*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07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87EB-F69C-4161-98FC-706D9900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CSS Can do for us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B465-2F8A-403D-8644-194B7908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index.html file from folder 1-css-in-action in browser</a:t>
            </a:r>
          </a:p>
          <a:p>
            <a:r>
              <a:rPr lang="en-IN" dirty="0"/>
              <a:t>Copy and paste code from main.css file and add it in the header by creating new style tag.</a:t>
            </a:r>
          </a:p>
        </p:txBody>
      </p:sp>
    </p:spTree>
    <p:extLst>
      <p:ext uri="{BB962C8B-B14F-4D97-AF65-F5344CB8AC3E}">
        <p14:creationId xmlns:p14="http://schemas.microsoft.com/office/powerpoint/2010/main" val="2363774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7045-6302-4D58-90E4-BB3E6459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45B5F-5915-42E9-A56C-3B6C3CA5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2" y="1027906"/>
            <a:ext cx="568959" cy="568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817AB-6365-463B-9E08-5C5DBA8E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83" y="1027905"/>
            <a:ext cx="568959" cy="56895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3529AE-D5F5-4308-9B4C-5D1AC3925CB4}"/>
              </a:ext>
            </a:extLst>
          </p:cNvPr>
          <p:cNvSpPr/>
          <p:nvPr/>
        </p:nvSpPr>
        <p:spPr>
          <a:xfrm>
            <a:off x="1106904" y="1690688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BD50A-997A-424C-87DD-B18C02A7DAD8}"/>
              </a:ext>
            </a:extLst>
          </p:cNvPr>
          <p:cNvSpPr txBox="1"/>
          <p:nvPr/>
        </p:nvSpPr>
        <p:spPr>
          <a:xfrm>
            <a:off x="1106904" y="2259647"/>
            <a:ext cx="31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style to on specific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24F11-F611-4BBE-AE27-98D040E039CE}"/>
              </a:ext>
            </a:extLst>
          </p:cNvPr>
          <p:cNvSpPr txBox="1"/>
          <p:nvPr/>
        </p:nvSpPr>
        <p:spPr>
          <a:xfrm>
            <a:off x="4972443" y="1690688"/>
            <a:ext cx="30449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 id=“main-title”&gt; Our Header&lt;/h1&gt;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1EB58-4ADC-4113-A3B8-B5051AAA72E5}"/>
              </a:ext>
            </a:extLst>
          </p:cNvPr>
          <p:cNvSpPr txBox="1"/>
          <p:nvPr/>
        </p:nvSpPr>
        <p:spPr>
          <a:xfrm>
            <a:off x="867389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#main-title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2B6114-D95A-4C1F-80F3-7BC4C979175E}"/>
              </a:ext>
            </a:extLst>
          </p:cNvPr>
          <p:cNvSpPr/>
          <p:nvPr/>
        </p:nvSpPr>
        <p:spPr>
          <a:xfrm>
            <a:off x="1106904" y="2831585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Attributes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F7346-0C8D-4383-8072-B583B7DA3C06}"/>
              </a:ext>
            </a:extLst>
          </p:cNvPr>
          <p:cNvSpPr txBox="1"/>
          <p:nvPr/>
        </p:nvSpPr>
        <p:spPr>
          <a:xfrm>
            <a:off x="1106904" y="3400544"/>
            <a:ext cx="343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elements within</a:t>
            </a:r>
          </a:p>
          <a:p>
            <a:r>
              <a:rPr lang="en-IN" dirty="0"/>
              <a:t>The same attribute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645A1-B929-41E7-AF7E-14B9399EE43E}"/>
              </a:ext>
            </a:extLst>
          </p:cNvPr>
          <p:cNvSpPr txBox="1"/>
          <p:nvPr/>
        </p:nvSpPr>
        <p:spPr>
          <a:xfrm>
            <a:off x="497244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&lt;button disabled&gt;</a:t>
            </a:r>
          </a:p>
          <a:p>
            <a:r>
              <a:rPr lang="en-IN" dirty="0">
                <a:latin typeface="Consolas" panose="020B0609020204030204" pitchFamily="49" charset="0"/>
              </a:rPr>
              <a:t>Click Me</a:t>
            </a:r>
          </a:p>
          <a:p>
            <a:r>
              <a:rPr lang="en-IN" dirty="0"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9EE0B-8BAB-4F5F-B5EE-DBB17A597621}"/>
              </a:ext>
            </a:extLst>
          </p:cNvPr>
          <p:cNvSpPr txBox="1"/>
          <p:nvPr/>
        </p:nvSpPr>
        <p:spPr>
          <a:xfrm>
            <a:off x="867389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[disabled]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87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C60F-ED4A-4595-961E-6A2348D4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C6C1-CD86-4DCC-9497-B89BE6979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id = "product-overview" to first section</a:t>
            </a:r>
          </a:p>
          <a:p>
            <a:r>
              <a:rPr lang="en-US" dirty="0"/>
              <a:t>Set the id = "plans" to second section</a:t>
            </a:r>
          </a:p>
          <a:p>
            <a:r>
              <a:rPr lang="en-US" dirty="0"/>
              <a:t>Replace the tag selector section rule from CSS file with id selector “#product-overview" </a:t>
            </a:r>
          </a:p>
          <a:p>
            <a:r>
              <a:rPr lang="en-US" dirty="0"/>
              <a:t>Set the class ="section-title" to the h1 tag of second section</a:t>
            </a:r>
          </a:p>
          <a:p>
            <a:r>
              <a:rPr lang="en-US" dirty="0"/>
              <a:t>Add class selector ".section-title" and set the color</a:t>
            </a:r>
          </a:p>
        </p:txBody>
      </p:sp>
    </p:spTree>
    <p:extLst>
      <p:ext uri="{BB962C8B-B14F-4D97-AF65-F5344CB8AC3E}">
        <p14:creationId xmlns:p14="http://schemas.microsoft.com/office/powerpoint/2010/main" val="176453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35F0-D2C8-431D-B913-431BB6D1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3A324-0B53-4426-8897-950A79C973CD}"/>
              </a:ext>
            </a:extLst>
          </p:cNvPr>
          <p:cNvSpPr txBox="1"/>
          <p:nvPr/>
        </p:nvSpPr>
        <p:spPr>
          <a:xfrm>
            <a:off x="838200" y="2103348"/>
            <a:ext cx="6097508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id="product-overview"&gt;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id="plans"&gt;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 class="section-title"&gt;Choose your plan&lt;/h1&gt;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A0034-69A9-419F-BFC0-3EA2F5290C68}"/>
              </a:ext>
            </a:extLst>
          </p:cNvPr>
          <p:cNvSpPr txBox="1"/>
          <p:nvPr/>
        </p:nvSpPr>
        <p:spPr>
          <a:xfrm>
            <a:off x="932507" y="169068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0E40C-31D4-40B1-9DE5-8C554BA37850}"/>
              </a:ext>
            </a:extLst>
          </p:cNvPr>
          <p:cNvSpPr/>
          <p:nvPr/>
        </p:nvSpPr>
        <p:spPr>
          <a:xfrm>
            <a:off x="1656785" y="2564069"/>
            <a:ext cx="3168713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E9157-1020-450D-95FC-91C3E3239219}"/>
              </a:ext>
            </a:extLst>
          </p:cNvPr>
          <p:cNvSpPr/>
          <p:nvPr/>
        </p:nvSpPr>
        <p:spPr>
          <a:xfrm>
            <a:off x="1656784" y="3193609"/>
            <a:ext cx="2055137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F65A2-F423-41DF-8F89-FA195A330637}"/>
              </a:ext>
            </a:extLst>
          </p:cNvPr>
          <p:cNvSpPr/>
          <p:nvPr/>
        </p:nvSpPr>
        <p:spPr>
          <a:xfrm>
            <a:off x="2037029" y="3429000"/>
            <a:ext cx="2562131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9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9D2F-A08F-422E-8BC0-7D338201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184E-D297-448F-BDE1-CF7F79D62810}"/>
              </a:ext>
            </a:extLst>
          </p:cNvPr>
          <p:cNvSpPr txBox="1"/>
          <p:nvPr/>
        </p:nvSpPr>
        <p:spPr>
          <a:xfrm>
            <a:off x="838200" y="2161421"/>
            <a:ext cx="6097508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'Anton', sans-serif;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#2ddf5c;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77CCA-62F2-46D0-84B6-35FA374AD90A}"/>
              </a:ext>
            </a:extLst>
          </p:cNvPr>
          <p:cNvSpPr txBox="1"/>
          <p:nvPr/>
        </p:nvSpPr>
        <p:spPr>
          <a:xfrm>
            <a:off x="838200" y="174815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main.css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A3AEF-56E9-4214-A4F2-35A735728855}"/>
              </a:ext>
            </a:extLst>
          </p:cNvPr>
          <p:cNvSpPr/>
          <p:nvPr/>
        </p:nvSpPr>
        <p:spPr>
          <a:xfrm>
            <a:off x="874412" y="2161421"/>
            <a:ext cx="1814465" cy="29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7302E-6AC1-452A-8442-1AC2C39CBCBC}"/>
              </a:ext>
            </a:extLst>
          </p:cNvPr>
          <p:cNvSpPr/>
          <p:nvPr/>
        </p:nvSpPr>
        <p:spPr>
          <a:xfrm>
            <a:off x="923454" y="4058126"/>
            <a:ext cx="1448553" cy="29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48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1580-41C1-4558-A2C3-3EEB5B6F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5A4B1-5098-46F9-AA3E-763A64127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0486"/>
            <a:ext cx="9116697" cy="2438740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0445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A4F8-4FD7-4C26-AD1D-1D9BF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 is called as cascading style sheet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20A6-2D70-4EC8-87F6-E9356C51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main.css file h1 tag selector and .section-title class selector both are pointing to same thing that is our h1 tag.</a:t>
            </a:r>
          </a:p>
          <a:p>
            <a:r>
              <a:rPr lang="en-US" dirty="0"/>
              <a:t>why it is not applying the style which we have defined in h1 tag ?</a:t>
            </a:r>
          </a:p>
          <a:p>
            <a:r>
              <a:rPr lang="en-US" dirty="0"/>
              <a:t>Class selector is overriding the tag selector as class selector have the higher </a:t>
            </a:r>
            <a:r>
              <a:rPr lang="en-IN" dirty="0"/>
              <a:t>specificity</a:t>
            </a:r>
          </a:p>
          <a:p>
            <a:r>
              <a:rPr lang="en-IN" dirty="0"/>
              <a:t>You can check the same in </a:t>
            </a:r>
            <a:r>
              <a:rPr lang="en-IN" dirty="0" err="1"/>
              <a:t>chorme</a:t>
            </a:r>
            <a:r>
              <a:rPr lang="en-IN" dirty="0"/>
              <a:t> </a:t>
            </a:r>
            <a:r>
              <a:rPr lang="en-IN" dirty="0" err="1"/>
              <a:t>inspact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964A-1D37-4CF6-9CA4-20D1A55E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 is called as cascading style sheet 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6A952-F6D5-4DDE-8DD7-09EA6641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7" t="1540"/>
          <a:stretch/>
        </p:blipFill>
        <p:spPr>
          <a:xfrm>
            <a:off x="838200" y="1846907"/>
            <a:ext cx="7125077" cy="4831731"/>
          </a:xfr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C86989-A931-4D48-94B5-1DB28A83106F}"/>
              </a:ext>
            </a:extLst>
          </p:cNvPr>
          <p:cNvSpPr/>
          <p:nvPr/>
        </p:nvSpPr>
        <p:spPr>
          <a:xfrm>
            <a:off x="3177766" y="3456159"/>
            <a:ext cx="4707802" cy="3069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00ED-F54E-41BA-A2C9-DC84E597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Cascading style sheets &amp; specificity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A18251-5DA4-4C79-BE37-DFE2741B9B32}"/>
              </a:ext>
            </a:extLst>
          </p:cNvPr>
          <p:cNvSpPr/>
          <p:nvPr/>
        </p:nvSpPr>
        <p:spPr>
          <a:xfrm>
            <a:off x="838200" y="169068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Cascading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0225F-5BF8-4B67-8A10-806559470430}"/>
              </a:ext>
            </a:extLst>
          </p:cNvPr>
          <p:cNvSpPr/>
          <p:nvPr/>
        </p:nvSpPr>
        <p:spPr>
          <a:xfrm>
            <a:off x="6786694" y="169068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Specificity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8AE9B4-99AF-4ACA-AA43-CA2EB7C417D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20717" y="1984303"/>
            <a:ext cx="14659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498371-A2CD-4630-AD6E-EC86FA19D558}"/>
              </a:ext>
            </a:extLst>
          </p:cNvPr>
          <p:cNvSpPr txBox="1"/>
          <p:nvPr/>
        </p:nvSpPr>
        <p:spPr>
          <a:xfrm>
            <a:off x="838200" y="2386867"/>
            <a:ext cx="448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Multiple Rules can apply to the same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F8A66-5CDE-47B4-94AB-7A45C4B0D715}"/>
              </a:ext>
            </a:extLst>
          </p:cNvPr>
          <p:cNvSpPr txBox="1"/>
          <p:nvPr/>
        </p:nvSpPr>
        <p:spPr>
          <a:xfrm>
            <a:off x="6786694" y="2386867"/>
            <a:ext cx="430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Resolve conflicts arising from multiple 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04420-6F1E-4B5E-942B-F5FA80CFF8C5}"/>
              </a:ext>
            </a:extLst>
          </p:cNvPr>
          <p:cNvSpPr/>
          <p:nvPr/>
        </p:nvSpPr>
        <p:spPr>
          <a:xfrm>
            <a:off x="6786694" y="5905645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&lt;tag&gt; and :: pseudo-element selectors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21CA6E-D08B-4ED5-ABDA-5B5AE47CBDC3}"/>
              </a:ext>
            </a:extLst>
          </p:cNvPr>
          <p:cNvSpPr/>
          <p:nvPr/>
        </p:nvSpPr>
        <p:spPr>
          <a:xfrm>
            <a:off x="6786693" y="5024800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.class, : pseudo-class and [attribute] selectors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DF12-C949-474C-A41A-A1B20E6321CF}"/>
              </a:ext>
            </a:extLst>
          </p:cNvPr>
          <p:cNvSpPr/>
          <p:nvPr/>
        </p:nvSpPr>
        <p:spPr>
          <a:xfrm>
            <a:off x="6786692" y="414374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#ID selectors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E7CFD-1D4E-40FB-BFBE-279703658B3F}"/>
              </a:ext>
            </a:extLst>
          </p:cNvPr>
          <p:cNvSpPr/>
          <p:nvPr/>
        </p:nvSpPr>
        <p:spPr>
          <a:xfrm>
            <a:off x="6786691" y="3262903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Inline Styles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9C12F8-1726-4D79-858B-F2A704E74A15}"/>
              </a:ext>
            </a:extLst>
          </p:cNvPr>
          <p:cNvSpPr/>
          <p:nvPr/>
        </p:nvSpPr>
        <p:spPr>
          <a:xfrm rot="16200000">
            <a:off x="8906309" y="3879599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9026140-DA04-48F5-B011-A8FBA51E2354}"/>
              </a:ext>
            </a:extLst>
          </p:cNvPr>
          <p:cNvSpPr/>
          <p:nvPr/>
        </p:nvSpPr>
        <p:spPr>
          <a:xfrm rot="16200000">
            <a:off x="8899315" y="4760546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910E9F-7F3C-4371-B21C-FFF329C84AFC}"/>
              </a:ext>
            </a:extLst>
          </p:cNvPr>
          <p:cNvSpPr/>
          <p:nvPr/>
        </p:nvSpPr>
        <p:spPr>
          <a:xfrm rot="16200000">
            <a:off x="8906309" y="5632899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9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3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0357-62B2-4293-96AA-23B47908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A946A-9F66-4E05-897D-42D0B576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Child tag inherits the style(CSS) from the parent tag if no styles rules are defined for the current tag.</a:t>
            </a:r>
          </a:p>
          <a:p>
            <a:r>
              <a:rPr lang="en-IN" dirty="0"/>
              <a:t>Lets implement the inheritance in our project by adding a global default font.</a:t>
            </a:r>
          </a:p>
          <a:p>
            <a:r>
              <a:rPr lang="en-IN" dirty="0"/>
              <a:t>Which means if we don’t set the font still the html control will have the font set by us in CSS.</a:t>
            </a:r>
          </a:p>
          <a:p>
            <a:r>
              <a:rPr lang="en-IN" dirty="0"/>
              <a:t>If we explicitly set the font in our CSS file then it will set the given font to the html control.</a:t>
            </a:r>
          </a:p>
        </p:txBody>
      </p:sp>
    </p:spTree>
    <p:extLst>
      <p:ext uri="{BB962C8B-B14F-4D97-AF65-F5344CB8AC3E}">
        <p14:creationId xmlns:p14="http://schemas.microsoft.com/office/powerpoint/2010/main" val="244616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255B-2656-4AC0-8463-99226AA1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98087-C021-4156-B5B4-6B87ECE4A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paragraph text in plans section</a:t>
            </a:r>
          </a:p>
          <a:p>
            <a:r>
              <a:rPr lang="en-US" dirty="0"/>
              <a:t>As per current declaration of rules in our CSS file there is no default fonts for the paragraph tag.</a:t>
            </a:r>
          </a:p>
          <a:p>
            <a:r>
              <a:rPr lang="en-IN" dirty="0"/>
              <a:t>Body is parent of all the child element in our page. </a:t>
            </a:r>
          </a:p>
          <a:p>
            <a:r>
              <a:rPr lang="en-IN" dirty="0"/>
              <a:t>Add body tag selector in </a:t>
            </a:r>
            <a:r>
              <a:rPr lang="en-IN" dirty="0" err="1"/>
              <a:t>css</a:t>
            </a:r>
            <a:r>
              <a:rPr lang="en-IN" dirty="0"/>
              <a:t> file and set "Montserrat" font as default font.</a:t>
            </a:r>
          </a:p>
          <a:p>
            <a:r>
              <a:rPr lang="en-IN" dirty="0"/>
              <a:t>Inheritance have very low specificity.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6B29-8A4A-4404-8AD0-4AEBE82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CSS Can do for us?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33211-5821-49CC-9E24-CBFE6FD94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7632"/>
            <a:ext cx="8883316" cy="433524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2A68C-5201-408F-882E-4C2BBB3F3362}"/>
              </a:ext>
            </a:extLst>
          </p:cNvPr>
          <p:cNvSpPr txBox="1"/>
          <p:nvPr/>
        </p:nvSpPr>
        <p:spPr>
          <a:xfrm>
            <a:off x="838200" y="17394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index.html (Without CSS)</a:t>
            </a:r>
          </a:p>
        </p:txBody>
      </p:sp>
    </p:spTree>
    <p:extLst>
      <p:ext uri="{BB962C8B-B14F-4D97-AF65-F5344CB8AC3E}">
        <p14:creationId xmlns:p14="http://schemas.microsoft.com/office/powerpoint/2010/main" val="853287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8953-8DF3-4FF5-8F45-DFDB319D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2FC00-4B06-4C17-BB43-AA32CA497F70}"/>
              </a:ext>
            </a:extLst>
          </p:cNvPr>
          <p:cNvSpPr txBox="1"/>
          <p:nvPr/>
        </p:nvSpPr>
        <p:spPr>
          <a:xfrm>
            <a:off x="838200" y="1976600"/>
            <a:ext cx="10632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&lt;link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="https://fonts.googleapis.com/css2?family=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Anton&amp;family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=Montserrat:ital,wght@0,400;1,700&amp;display=swap"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&lt;/head&gt;</a:t>
            </a:r>
            <a:endParaRPr lang="en-US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id="product-overview"&gt;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id="plans"&gt;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 class="section-title"&gt;Choose your plan&lt;/h1&gt;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&lt;p&gt;Make sure you get the most for your money&lt;/p&gt;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CA971-FFC2-4259-8333-48FB5E5414B0}"/>
              </a:ext>
            </a:extLst>
          </p:cNvPr>
          <p:cNvSpPr txBox="1"/>
          <p:nvPr/>
        </p:nvSpPr>
        <p:spPr>
          <a:xfrm>
            <a:off x="838200" y="156415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8A9FF-68AD-4086-B038-0CD1C1D4AE09}"/>
              </a:ext>
            </a:extLst>
          </p:cNvPr>
          <p:cNvSpPr/>
          <p:nvPr/>
        </p:nvSpPr>
        <p:spPr>
          <a:xfrm>
            <a:off x="905348" y="2464481"/>
            <a:ext cx="10448452" cy="595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36CB35-92EC-450C-83C5-69CBC4EBB117}"/>
              </a:ext>
            </a:extLst>
          </p:cNvPr>
          <p:cNvSpPr/>
          <p:nvPr/>
        </p:nvSpPr>
        <p:spPr>
          <a:xfrm>
            <a:off x="2027972" y="4564885"/>
            <a:ext cx="4952245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4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3406-2B94-4EB8-A785-C8839A2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17DC-334C-4DEA-952D-5632AE2F82F0}"/>
              </a:ext>
            </a:extLst>
          </p:cNvPr>
          <p:cNvSpPr txBox="1"/>
          <p:nvPr/>
        </p:nvSpPr>
        <p:spPr>
          <a:xfrm>
            <a:off x="921191" y="1801701"/>
            <a:ext cx="4565209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body{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'Montserrat' , sans-serif;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114A6-ABD4-4C1F-8FBD-20AFAE6C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42" y="2651379"/>
            <a:ext cx="6363013" cy="420662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F0764-6D21-4B14-B0CF-05743D78FFA6}"/>
              </a:ext>
            </a:extLst>
          </p:cNvPr>
          <p:cNvSpPr txBox="1"/>
          <p:nvPr/>
        </p:nvSpPr>
        <p:spPr>
          <a:xfrm>
            <a:off x="921191" y="143236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main.css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4B6A6-C358-4629-913E-B2BE0BED3450}"/>
              </a:ext>
            </a:extLst>
          </p:cNvPr>
          <p:cNvSpPr/>
          <p:nvPr/>
        </p:nvSpPr>
        <p:spPr>
          <a:xfrm>
            <a:off x="5251007" y="6257484"/>
            <a:ext cx="4164598" cy="5054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19050"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279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CCFB-A461-4294-9750-D0726177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A326-269F-4120-966E-7ACB4081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Descendant Combinators :- &lt;space&gt;</a:t>
            </a:r>
          </a:p>
          <a:p>
            <a:r>
              <a:rPr lang="en-US" dirty="0"/>
              <a:t>Adjacent Sibling Combinators :- +</a:t>
            </a:r>
          </a:p>
          <a:p>
            <a:r>
              <a:rPr lang="en-US" dirty="0"/>
              <a:t>General Sibling Combinators :-  ~</a:t>
            </a:r>
          </a:p>
          <a:p>
            <a:r>
              <a:rPr lang="en-US" dirty="0"/>
              <a:t>Child Combinators :- 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3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3137-6B49-4A61-A441-11471EFD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Sibling Combinators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86883-4000-43F7-AF72-4BDB2916F2BF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h2 +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A8F36-7E72-4431-81BB-4CD7573D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CBB1D-565C-46C8-A8B3-51AC667B1AA6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&lt;h3&gt;Not applied&lt;/h3&gt;</a:t>
            </a:r>
          </a:p>
          <a:p>
            <a:r>
              <a:rPr lang="en-US" dirty="0">
                <a:latin typeface="Consolas" panose="020B0609020204030204" pitchFamily="49" charset="0"/>
              </a:rPr>
              <a:t>	&lt;p&gt;Not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B26C68-6902-4BA1-A0F8-DD557235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349E40-857F-460B-9EC2-21759F05F44B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0866BE-46CA-421C-A3AA-0815FC769F9C}"/>
              </a:ext>
            </a:extLst>
          </p:cNvPr>
          <p:cNvSpPr txBox="1"/>
          <p:nvPr/>
        </p:nvSpPr>
        <p:spPr>
          <a:xfrm>
            <a:off x="1333850" y="4238656"/>
            <a:ext cx="35022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Elements share the same parent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comes </a:t>
            </a:r>
          </a:p>
          <a:p>
            <a:r>
              <a:rPr lang="en-US" dirty="0"/>
              <a:t>      immediately after first element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E4017-BB8D-4C97-9093-35DCBBE43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82" y="3731175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C573-8E87-45C6-AA81-0A9C7EF8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Sibling Combinators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568BF-3FEC-406C-BE5C-74B1A262C009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h2 ~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43961-4E77-4600-B2EE-117DCD18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E5ACD-BD0E-4CB3-A43E-47C3C77061E1}"/>
              </a:ext>
            </a:extLst>
          </p:cNvPr>
          <p:cNvSpPr txBox="1"/>
          <p:nvPr/>
        </p:nvSpPr>
        <p:spPr>
          <a:xfrm>
            <a:off x="6820249" y="2072081"/>
            <a:ext cx="48404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&lt;h3&gt;Not applied&lt;/h3&gt;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8B0CD-3D5F-41D3-943A-51D6FE42B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3534447"/>
            <a:ext cx="568959" cy="56895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711BBEE-BF39-40B0-B99B-1A11C1418F22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04ECD-C6B0-465D-A12E-C54E9B0E42E3}"/>
              </a:ext>
            </a:extLst>
          </p:cNvPr>
          <p:cNvSpPr txBox="1"/>
          <p:nvPr/>
        </p:nvSpPr>
        <p:spPr>
          <a:xfrm>
            <a:off x="1333850" y="4238656"/>
            <a:ext cx="440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Elements share the same parent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comes after first element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1EA6A-5C8F-4AA9-9E2D-64EC5460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40" y="3649188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D6B8-7B86-49DF-853D-14E6471F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Combinators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1F71B-65E1-49AE-B048-CB96A6D92480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div &gt;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FFF64-C204-4C43-A03C-5DE862EB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1D373-7A61-41C4-B7DD-588DB723D0F0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&lt;div&gt;Not applied&lt;/div&gt;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	&lt;p&gt;Not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&lt;/article&gt;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082BB-2500-4D97-B65B-A770F0103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4FF635-63CA-4381-B0F3-3770E8ECCAC3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480A2-2745-44A6-8F7A-470F66C73DD2}"/>
              </a:ext>
            </a:extLst>
          </p:cNvPr>
          <p:cNvSpPr txBox="1"/>
          <p:nvPr/>
        </p:nvSpPr>
        <p:spPr>
          <a:xfrm>
            <a:off x="1333850" y="4238656"/>
            <a:ext cx="3096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is a direct </a:t>
            </a:r>
          </a:p>
          <a:p>
            <a:r>
              <a:rPr lang="en-US" dirty="0"/>
              <a:t>      child of first element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1E1D2-C6CE-4671-B1A4-1704DEFC3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59" y="3580964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EEFA-4003-4DDA-84B8-59C00F8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Descendant Combinators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F7F9A-B549-46C9-9C8E-8F23BB1FFB10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div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45A27-3232-48E5-B7E2-147987CB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E8274-A634-4E67-941B-A5C92DEADF49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&lt;div&gt;Not applied&lt;/div&gt;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&lt;/article&gt;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DBE50-8426-4436-A615-C5EBE058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07949F9-CCCE-43A0-9C85-ECB742638E07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1117A-AC70-4CF4-A150-5C714A2DE5B0}"/>
              </a:ext>
            </a:extLst>
          </p:cNvPr>
          <p:cNvSpPr txBox="1"/>
          <p:nvPr/>
        </p:nvSpPr>
        <p:spPr>
          <a:xfrm>
            <a:off x="1333850" y="4238656"/>
            <a:ext cx="35448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is a descendant </a:t>
            </a:r>
          </a:p>
          <a:p>
            <a:r>
              <a:rPr lang="en-US" dirty="0"/>
              <a:t>     of first element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6A4256-F98B-4D78-9789-436E942F8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87" y="3580964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0C9D-99CB-483A-A215-22528A99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0E96-43D0-4E77-B956-B75F2076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Currently the Choose your plan h1 tag is having the same font style as h1 of product-overview </a:t>
            </a:r>
          </a:p>
          <a:p>
            <a:r>
              <a:rPr lang="en-IN" dirty="0"/>
              <a:t>Instead how to set the default font to Choose your plan h1 tag?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16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1F41-1210-4A0D-A53D-9AC511D6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D9F83-88C0-4877-8FD4-0F93BCC64C12}"/>
              </a:ext>
            </a:extLst>
          </p:cNvPr>
          <p:cNvSpPr txBox="1"/>
          <p:nvPr/>
        </p:nvSpPr>
        <p:spPr>
          <a:xfrm>
            <a:off x="984565" y="2034394"/>
            <a:ext cx="309854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inherit;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ACDA5-BA74-49A9-AF8E-32C582876B64}"/>
              </a:ext>
            </a:extLst>
          </p:cNvPr>
          <p:cNvSpPr txBox="1"/>
          <p:nvPr/>
        </p:nvSpPr>
        <p:spPr>
          <a:xfrm>
            <a:off x="984565" y="1665062"/>
            <a:ext cx="279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1 using inheritance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20060-184C-44A2-9913-EA749215154C}"/>
              </a:ext>
            </a:extLst>
          </p:cNvPr>
          <p:cNvSpPr txBox="1"/>
          <p:nvPr/>
        </p:nvSpPr>
        <p:spPr>
          <a:xfrm>
            <a:off x="6096000" y="2034394"/>
            <a:ext cx="474099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 h1 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color: 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font-family: 'Anton', 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28474-12E2-4451-8DCF-69E893A77CA3}"/>
              </a:ext>
            </a:extLst>
          </p:cNvPr>
          <p:cNvSpPr txBox="1"/>
          <p:nvPr/>
        </p:nvSpPr>
        <p:spPr>
          <a:xfrm>
            <a:off x="6096000" y="1665062"/>
            <a:ext cx="29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2 using combinators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C1F85-903C-430C-B11D-FED65A6F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351789"/>
            <a:ext cx="9069066" cy="29436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22922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A36-EFEE-4FF0-BC1F-478E2338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ECE4-75B0-4BD2-9680-03FA7D3E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What's a "Rule" in CSS?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The instruction HOW to style a given property.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 Combination of selector(WHAT to style) and declaration (HOW to style).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The import statement with points at an external CSS file.</a:t>
            </a:r>
          </a:p>
          <a:p>
            <a:r>
              <a:rPr lang="en-US" dirty="0"/>
              <a:t>Which selector would select this element?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#page-title{…}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page-title 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[page-title] 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.page-title {…}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18220-F88C-4B45-8907-0485EF4D1E8D}"/>
              </a:ext>
            </a:extLst>
          </p:cNvPr>
          <p:cNvSpPr txBox="1"/>
          <p:nvPr/>
        </p:nvSpPr>
        <p:spPr>
          <a:xfrm>
            <a:off x="1059111" y="39006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&lt;h1 class="page-title"&gt;Dive into the core features&lt;/h1&gt;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71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6B29-8A4A-4404-8AD0-4AEBE82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?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2A68C-5201-408F-882E-4C2BBB3F3362}"/>
              </a:ext>
            </a:extLst>
          </p:cNvPr>
          <p:cNvSpPr txBox="1"/>
          <p:nvPr/>
        </p:nvSpPr>
        <p:spPr>
          <a:xfrm>
            <a:off x="838200" y="17394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index.html (with CSS)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FBA67-6698-437A-8830-DDFFCD9B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63417"/>
            <a:ext cx="8972195" cy="411225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32708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D2E1-00C4-48BB-B031-0D457AF1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B0C5-0485-4168-A434-C6AFB6B0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0" i="0" dirty="0">
                <a:solidFill>
                  <a:srgbClr val="3C3B37"/>
                </a:solidFill>
                <a:effectLst/>
                <a:latin typeface="sf pro text"/>
              </a:rPr>
              <a:t>What is "Specificity" about?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is a CSS best practice which instructs you that you target an element with the most specific selector possible.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describes the fact that multiple CSS rules can target the same element.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is all about resolving conflicts that arise from multiple CSS rules which targes the same element.</a:t>
            </a:r>
          </a:p>
          <a:p>
            <a:r>
              <a:rPr lang="en-IN" dirty="0">
                <a:solidFill>
                  <a:srgbClr val="3C3B37"/>
                </a:solidFill>
                <a:latin typeface="sf pro text"/>
              </a:rPr>
              <a:t>What is a Combinator?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combine two selectors in dependent way.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combine two selectors in independent way.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group a CSS rule by selectors.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193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0BFE-DE45-479D-B640-6075D3B4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6B0A-37AF-4C2A-B153-7D62CCBB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you NOT use inline styles?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it has the lowest specifity.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the are only available on some HTML elements.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the code becomes harder to maintain and predict.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4412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5B04-9B6A-460C-B913-E911B50B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0B20-39E9-47D9-9571-2AE819AC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assignment-1 folder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750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C516-B9D2-47D5-B8B2-8E348BB7C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Diving Deeper into CSS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253E9-8A74-49A1-8E0B-26CC1E0A8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with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089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EB44-EEBA-4F02-88D9-C271090E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F640-5F56-4BD5-A137-A276EE93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Model</a:t>
            </a:r>
          </a:p>
          <a:p>
            <a:r>
              <a:rPr lang="en-US" dirty="0"/>
              <a:t>Height &amp; Width</a:t>
            </a:r>
          </a:p>
          <a:p>
            <a:r>
              <a:rPr lang="en-US" dirty="0"/>
              <a:t>The display Property</a:t>
            </a:r>
          </a:p>
          <a:p>
            <a:r>
              <a:rPr lang="en-US" dirty="0"/>
              <a:t>Properties worth to remember</a:t>
            </a:r>
          </a:p>
          <a:p>
            <a:r>
              <a:rPr lang="en-US" dirty="0"/>
              <a:t>Pseudo classes and elements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6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3DAE-48AE-49A3-9CAE-724E15F4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 Of This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C0860-61AE-4904-A803-C13E73761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078"/>
            <a:ext cx="10515600" cy="34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2DB3-BD32-4CD4-B7F3-5B82671B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58AF-38BC-4B8E-9B33-DDB6D54E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element in HTML is interpreted as a box by CSS.</a:t>
            </a:r>
          </a:p>
          <a:p>
            <a:r>
              <a:rPr lang="en-IN" dirty="0"/>
              <a:t>You can see that box in the Chrome developer tools if you inspect element.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4772-62C0-4683-846A-AFCCB27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00" y="3154235"/>
            <a:ext cx="4344006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F6CC-8844-407D-952F-E372651E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2C2F-618E-44D7-8560-88CC1330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change the red box i.e. product-overview section</a:t>
            </a:r>
          </a:p>
          <a:p>
            <a:pPr lvl="1"/>
            <a:r>
              <a:rPr lang="en-IN" dirty="0"/>
              <a:t>Need little bit bigger </a:t>
            </a:r>
          </a:p>
          <a:p>
            <a:pPr lvl="1"/>
            <a:r>
              <a:rPr lang="en-IN" dirty="0"/>
              <a:t>Apply border </a:t>
            </a:r>
          </a:p>
          <a:p>
            <a:pPr lvl="1"/>
            <a:r>
              <a:rPr lang="en-IN" dirty="0"/>
              <a:t>Increase height and spacing from inside</a:t>
            </a:r>
          </a:p>
          <a:p>
            <a:pPr lvl="1"/>
            <a:r>
              <a:rPr lang="en-IN" dirty="0"/>
              <a:t>Remove whitespace around the red box</a:t>
            </a:r>
          </a:p>
        </p:txBody>
      </p:sp>
    </p:spTree>
    <p:extLst>
      <p:ext uri="{BB962C8B-B14F-4D97-AF65-F5344CB8AC3E}">
        <p14:creationId xmlns:p14="http://schemas.microsoft.com/office/powerpoint/2010/main" val="38473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padding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64672-566A-4B1E-A768-8FA08251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168775"/>
            <a:ext cx="9105900" cy="214312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627361" y="2689225"/>
            <a:ext cx="327961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20px;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E10FC-AD3F-4CC1-BB49-0030309F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33" y="2271467"/>
            <a:ext cx="227679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border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551941" y="2460188"/>
            <a:ext cx="3771497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#product-overview {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#ff1b68;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padding: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border: 5px black solid;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00C335-95F4-4F7D-9DB2-FED095CE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4349451"/>
            <a:ext cx="9088118" cy="214342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FBE53-16CC-4325-9BA2-D07D73A9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56" y="2376185"/>
            <a:ext cx="226726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37B-0499-42A9-B197-BC19B3E5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CSS History , Present &amp;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F95D3B-A4D6-48BA-A29B-5C267B1B8839}"/>
              </a:ext>
            </a:extLst>
          </p:cNvPr>
          <p:cNvGrpSpPr/>
          <p:nvPr/>
        </p:nvGrpSpPr>
        <p:grpSpPr>
          <a:xfrm>
            <a:off x="1249723" y="2016072"/>
            <a:ext cx="10242841" cy="4079367"/>
            <a:chOff x="1249724" y="2016072"/>
            <a:chExt cx="6077194" cy="4079367"/>
          </a:xfrm>
        </p:grpSpPr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4ACCDBBB-2A95-498B-B9A0-56C90595C120}"/>
                </a:ext>
              </a:extLst>
            </p:cNvPr>
            <p:cNvSpPr/>
            <p:nvPr/>
          </p:nvSpPr>
          <p:spPr>
            <a:xfrm rot="5400000">
              <a:off x="1532235" y="3198110"/>
              <a:ext cx="1066320" cy="1213968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581D107-8599-4190-A16A-0E087D1D315D}"/>
                </a:ext>
              </a:extLst>
            </p:cNvPr>
            <p:cNvSpPr/>
            <p:nvPr/>
          </p:nvSpPr>
          <p:spPr>
            <a:xfrm>
              <a:off x="1249724" y="2016072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CCS 1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6C7382-E082-40F8-A70C-47277F66FEFF}"/>
                </a:ext>
              </a:extLst>
            </p:cNvPr>
            <p:cNvSpPr/>
            <p:nvPr/>
          </p:nvSpPr>
          <p:spPr>
            <a:xfrm>
              <a:off x="3044781" y="2135907"/>
              <a:ext cx="1305552" cy="1015543"/>
            </a:xfrm>
            <a:custGeom>
              <a:avLst/>
              <a:gdLst>
                <a:gd name="connsiteX0" fmla="*/ 0 w 1305552"/>
                <a:gd name="connsiteY0" fmla="*/ 0 h 1015543"/>
                <a:gd name="connsiteX1" fmla="*/ 1305552 w 1305552"/>
                <a:gd name="connsiteY1" fmla="*/ 0 h 1015543"/>
                <a:gd name="connsiteX2" fmla="*/ 1305552 w 1305552"/>
                <a:gd name="connsiteY2" fmla="*/ 1015543 h 1015543"/>
                <a:gd name="connsiteX3" fmla="*/ 0 w 1305552"/>
                <a:gd name="connsiteY3" fmla="*/ 1015543 h 1015543"/>
                <a:gd name="connsiteX4" fmla="*/ 0 w 1305552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552" h="1015543">
                  <a:moveTo>
                    <a:pt x="0" y="0"/>
                  </a:moveTo>
                  <a:lnTo>
                    <a:pt x="1305552" y="0"/>
                  </a:lnTo>
                  <a:lnTo>
                    <a:pt x="1305552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700" kern="1200" dirty="0"/>
                <a:t>Released in 1996</a:t>
              </a:r>
            </a:p>
          </p:txBody>
        </p:sp>
        <p:sp>
          <p:nvSpPr>
            <p:cNvPr id="9" name="Arrow: Bent-Up 8">
              <a:extLst>
                <a:ext uri="{FF2B5EF4-FFF2-40B4-BE49-F238E27FC236}">
                  <a16:creationId xmlns:a16="http://schemas.microsoft.com/office/drawing/2014/main" id="{9B65A3F3-1FCD-40DD-945A-1BF1BD4C2754}"/>
                </a:ext>
              </a:extLst>
            </p:cNvPr>
            <p:cNvSpPr/>
            <p:nvPr/>
          </p:nvSpPr>
          <p:spPr>
            <a:xfrm rot="5400000">
              <a:off x="3020527" y="4609553"/>
              <a:ext cx="1066320" cy="1213968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10860531"/>
                <a:satOff val="-52986"/>
                <a:lumOff val="7568"/>
                <a:alphaOff val="0"/>
              </a:schemeClr>
            </a:fillRef>
            <a:effectRef idx="0">
              <a:schemeClr val="accent4">
                <a:tint val="50000"/>
                <a:hueOff val="10860531"/>
                <a:satOff val="-52986"/>
                <a:lumOff val="75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DF3CE8-1B56-463F-9C68-655AAC7696C7}"/>
                </a:ext>
              </a:extLst>
            </p:cNvPr>
            <p:cNvSpPr/>
            <p:nvPr/>
          </p:nvSpPr>
          <p:spPr>
            <a:xfrm>
              <a:off x="2738017" y="3427515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900445"/>
                <a:satOff val="-20388"/>
                <a:lumOff val="4804"/>
                <a:alphaOff val="0"/>
              </a:schemeClr>
            </a:fillRef>
            <a:effectRef idx="0">
              <a:schemeClr val="accent4">
                <a:hueOff val="4900445"/>
                <a:satOff val="-20388"/>
                <a:lumOff val="480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CSS 2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971D04-9A45-4C72-A896-3A097D64A557}"/>
                </a:ext>
              </a:extLst>
            </p:cNvPr>
            <p:cNvSpPr/>
            <p:nvPr/>
          </p:nvSpPr>
          <p:spPr>
            <a:xfrm>
              <a:off x="4606739" y="3547350"/>
              <a:ext cx="1158221" cy="1015543"/>
            </a:xfrm>
            <a:custGeom>
              <a:avLst/>
              <a:gdLst>
                <a:gd name="connsiteX0" fmla="*/ 0 w 1158221"/>
                <a:gd name="connsiteY0" fmla="*/ 0 h 1015543"/>
                <a:gd name="connsiteX1" fmla="*/ 1158221 w 1158221"/>
                <a:gd name="connsiteY1" fmla="*/ 0 h 1015543"/>
                <a:gd name="connsiteX2" fmla="*/ 1158221 w 1158221"/>
                <a:gd name="connsiteY2" fmla="*/ 1015543 h 1015543"/>
                <a:gd name="connsiteX3" fmla="*/ 0 w 1158221"/>
                <a:gd name="connsiteY3" fmla="*/ 1015543 h 1015543"/>
                <a:gd name="connsiteX4" fmla="*/ 0 w 1158221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21" h="1015543">
                  <a:moveTo>
                    <a:pt x="0" y="0"/>
                  </a:moveTo>
                  <a:lnTo>
                    <a:pt x="1158221" y="0"/>
                  </a:lnTo>
                  <a:lnTo>
                    <a:pt x="1158221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700" kern="1200" dirty="0"/>
                <a:t>Released in 1998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6B2010-408B-4D1D-A51A-C6A6C858535F}"/>
                </a:ext>
              </a:extLst>
            </p:cNvPr>
            <p:cNvSpPr/>
            <p:nvPr/>
          </p:nvSpPr>
          <p:spPr>
            <a:xfrm>
              <a:off x="4226309" y="4838958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CSS 3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6B86CC-ED8D-45DF-B3B8-AC1F6320BF8B}"/>
                </a:ext>
              </a:extLst>
            </p:cNvPr>
            <p:cNvSpPr/>
            <p:nvPr/>
          </p:nvSpPr>
          <p:spPr>
            <a:xfrm>
              <a:off x="6021366" y="4958793"/>
              <a:ext cx="1305552" cy="1015543"/>
            </a:xfrm>
            <a:custGeom>
              <a:avLst/>
              <a:gdLst>
                <a:gd name="connsiteX0" fmla="*/ 0 w 1305552"/>
                <a:gd name="connsiteY0" fmla="*/ 0 h 1015543"/>
                <a:gd name="connsiteX1" fmla="*/ 1305552 w 1305552"/>
                <a:gd name="connsiteY1" fmla="*/ 0 h 1015543"/>
                <a:gd name="connsiteX2" fmla="*/ 1305552 w 1305552"/>
                <a:gd name="connsiteY2" fmla="*/ 1015543 h 1015543"/>
                <a:gd name="connsiteX3" fmla="*/ 0 w 1305552"/>
                <a:gd name="connsiteY3" fmla="*/ 1015543 h 1015543"/>
                <a:gd name="connsiteX4" fmla="*/ 0 w 1305552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552" h="1015543">
                  <a:moveTo>
                    <a:pt x="0" y="0"/>
                  </a:moveTo>
                  <a:lnTo>
                    <a:pt x="1305552" y="0"/>
                  </a:lnTo>
                  <a:lnTo>
                    <a:pt x="1305552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500" kern="1200" dirty="0"/>
                <a:t>In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5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551941" y="2460188"/>
            <a:ext cx="3771497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#product-overview {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#ff1b68;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padding: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border: 5px black solid;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margin: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C951A-FAB9-40BC-9D38-C76AFF9E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384" y="2460188"/>
            <a:ext cx="2419688" cy="1771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F331A-1414-42DA-B0AE-E1DB0A9C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40" y="4325154"/>
            <a:ext cx="9050013" cy="24863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00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D39B-0B87-4FC7-9470-63B69FFB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Margin Collapsing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67AB4-D308-4ED7-B8EB-22D6F7220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031" y="1825625"/>
            <a:ext cx="8873938" cy="4351338"/>
          </a:xfrm>
        </p:spPr>
      </p:pic>
    </p:spTree>
    <p:extLst>
      <p:ext uri="{BB962C8B-B14F-4D97-AF65-F5344CB8AC3E}">
        <p14:creationId xmlns:p14="http://schemas.microsoft.com/office/powerpoint/2010/main" val="3815507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7FC5-AE4B-47C8-A158-BBCA4418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Removing Default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803D-5876-461F-9704-B34FB815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Observe the box model of product-overview. </a:t>
            </a:r>
          </a:p>
          <a:p>
            <a:r>
              <a:rPr lang="en-IN" dirty="0"/>
              <a:t>There is an extra margin besides the margin set by us. </a:t>
            </a:r>
          </a:p>
          <a:p>
            <a:r>
              <a:rPr lang="en-IN" dirty="0"/>
              <a:t>Default margin is set by the body. You can check this in chrome developer tools , inspect element.</a:t>
            </a:r>
          </a:p>
          <a:p>
            <a:r>
              <a:rPr lang="en-IN" dirty="0"/>
              <a:t>Remove the default margin by adding the  body tag declaration in main.css file</a:t>
            </a:r>
          </a:p>
          <a:p>
            <a:r>
              <a:rPr lang="en-IN" dirty="0"/>
              <a:t>Now our product-overview is touching the edges of browser.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4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3CE5-FCED-4FEC-8D6F-A34D8510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Removing Default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E6132-277F-457D-A196-78CFEA9C2C30}"/>
              </a:ext>
            </a:extLst>
          </p:cNvPr>
          <p:cNvSpPr txBox="1"/>
          <p:nvPr/>
        </p:nvSpPr>
        <p:spPr>
          <a:xfrm>
            <a:off x="838200" y="1925752"/>
            <a:ext cx="609750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body{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'Montserrat' , 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8EAD8-5BB0-4979-9BB6-3832EF56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5" y="3429000"/>
            <a:ext cx="9134475" cy="23431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8169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893A-B669-4C3D-BBFE-31F5258A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Shorthand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94C57-9B2E-4D95-89FA-67FACD148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99" y="1300480"/>
            <a:ext cx="791960" cy="791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87200-8EE9-4F76-AA6E-8AF67143C481}"/>
              </a:ext>
            </a:extLst>
          </p:cNvPr>
          <p:cNvSpPr txBox="1"/>
          <p:nvPr/>
        </p:nvSpPr>
        <p:spPr>
          <a:xfrm>
            <a:off x="3280774" y="1555929"/>
            <a:ext cx="563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Combine values of multiple properties in a single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DDB-8883-4CB2-BF99-73BD28335EF4}"/>
              </a:ext>
            </a:extLst>
          </p:cNvPr>
          <p:cNvSpPr txBox="1"/>
          <p:nvPr/>
        </p:nvSpPr>
        <p:spPr>
          <a:xfrm>
            <a:off x="838200" y="3206690"/>
            <a:ext cx="38512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border-width : 2px</a:t>
            </a:r>
          </a:p>
          <a:p>
            <a:r>
              <a:rPr lang="en-IN" dirty="0">
                <a:latin typeface="Consolas" panose="020B0609020204030204" pitchFamily="49" charset="0"/>
              </a:rPr>
              <a:t>border-style : dashed | solid</a:t>
            </a:r>
          </a:p>
          <a:p>
            <a:r>
              <a:rPr lang="en-IN" dirty="0">
                <a:latin typeface="Consolas" panose="020B0609020204030204" pitchFamily="49" charset="0"/>
              </a:rPr>
              <a:t>Border-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orange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F2495-905D-41E2-BB4C-ACEBEBA3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04" y="2341564"/>
            <a:ext cx="568959" cy="568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18D1B2-9AE5-4A46-9234-843B1670A389}"/>
              </a:ext>
            </a:extLst>
          </p:cNvPr>
          <p:cNvSpPr txBox="1"/>
          <p:nvPr/>
        </p:nvSpPr>
        <p:spPr>
          <a:xfrm>
            <a:off x="8982163" y="2441377"/>
            <a:ext cx="21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Shorthand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4AB6E-B2FF-4C9F-8F77-D44D74D2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15" y="2321319"/>
            <a:ext cx="568959" cy="568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534D6-AF34-4EA2-AD82-4D7E4B020BE2}"/>
              </a:ext>
            </a:extLst>
          </p:cNvPr>
          <p:cNvSpPr txBox="1"/>
          <p:nvPr/>
        </p:nvSpPr>
        <p:spPr>
          <a:xfrm>
            <a:off x="1658574" y="2421132"/>
            <a:ext cx="20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Separate properties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CEAE-DA0A-4F0B-BAC8-24C1A8776676}"/>
              </a:ext>
            </a:extLst>
          </p:cNvPr>
          <p:cNvSpPr txBox="1"/>
          <p:nvPr/>
        </p:nvSpPr>
        <p:spPr>
          <a:xfrm>
            <a:off x="7529121" y="3206690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Border : 2px dashed orange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996A1-34F4-45CF-B545-315782BF0D26}"/>
              </a:ext>
            </a:extLst>
          </p:cNvPr>
          <p:cNvSpPr txBox="1"/>
          <p:nvPr/>
        </p:nvSpPr>
        <p:spPr>
          <a:xfrm>
            <a:off x="838200" y="4801744"/>
            <a:ext cx="38512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margin-top : 5px</a:t>
            </a:r>
          </a:p>
          <a:p>
            <a:r>
              <a:rPr lang="en-IN" dirty="0">
                <a:latin typeface="Consolas" panose="020B0609020204030204" pitchFamily="49" charset="0"/>
              </a:rPr>
              <a:t>margin-right : 10px</a:t>
            </a:r>
          </a:p>
          <a:p>
            <a:r>
              <a:rPr lang="en-IN" dirty="0">
                <a:latin typeface="Consolas" panose="020B0609020204030204" pitchFamily="49" charset="0"/>
              </a:rPr>
              <a:t>margin-bottom : 5px</a:t>
            </a:r>
          </a:p>
          <a:p>
            <a:r>
              <a:rPr lang="en-IN" dirty="0">
                <a:latin typeface="Consolas" panose="020B0609020204030204" pitchFamily="49" charset="0"/>
              </a:rPr>
              <a:t>margin-left : 10px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430AF-206E-44C7-BBF8-B4668B643A5A}"/>
              </a:ext>
            </a:extLst>
          </p:cNvPr>
          <p:cNvSpPr txBox="1"/>
          <p:nvPr/>
        </p:nvSpPr>
        <p:spPr>
          <a:xfrm>
            <a:off x="7373013" y="4484196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5px 10px 5px 10px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6D3B8-E706-48A2-B125-30ABC382EF15}"/>
              </a:ext>
            </a:extLst>
          </p:cNvPr>
          <p:cNvSpPr txBox="1"/>
          <p:nvPr/>
        </p:nvSpPr>
        <p:spPr>
          <a:xfrm>
            <a:off x="7373013" y="5217243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5px 10px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2520E-B16D-46CD-9826-CA19B0D33D21}"/>
              </a:ext>
            </a:extLst>
          </p:cNvPr>
          <p:cNvSpPr txBox="1"/>
          <p:nvPr/>
        </p:nvSpPr>
        <p:spPr>
          <a:xfrm>
            <a:off x="7373013" y="5961284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10px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6FBD4C-72EF-46AF-99D2-FAB6F2F8D79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4689446" y="5401909"/>
            <a:ext cx="2683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EB5202-275D-49FF-84DD-1206ECA1D0FF}"/>
              </a:ext>
            </a:extLst>
          </p:cNvPr>
          <p:cNvCxnSpPr>
            <a:cxnSpLocks/>
          </p:cNvCxnSpPr>
          <p:nvPr/>
        </p:nvCxnSpPr>
        <p:spPr>
          <a:xfrm>
            <a:off x="6096000" y="4668862"/>
            <a:ext cx="0" cy="146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6CADC6-1932-4FDC-80FE-AD2CF836F170}"/>
              </a:ext>
            </a:extLst>
          </p:cNvPr>
          <p:cNvCxnSpPr>
            <a:endCxn id="15" idx="1"/>
          </p:cNvCxnSpPr>
          <p:nvPr/>
        </p:nvCxnSpPr>
        <p:spPr>
          <a:xfrm>
            <a:off x="6096000" y="4668862"/>
            <a:ext cx="1277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0CB5A-1F46-4DB8-AF66-97D3C0373B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096000" y="6133755"/>
            <a:ext cx="1277013" cy="1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86D43C7-F9F7-4D8F-A3E2-1F342792E842}"/>
              </a:ext>
            </a:extLst>
          </p:cNvPr>
          <p:cNvSpPr txBox="1"/>
          <p:nvPr/>
        </p:nvSpPr>
        <p:spPr>
          <a:xfrm>
            <a:off x="8179111" y="4957152"/>
            <a:ext cx="103714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top &amp; bottom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1B3B31-E40E-4D0C-8298-9ABABB75E554}"/>
              </a:ext>
            </a:extLst>
          </p:cNvPr>
          <p:cNvSpPr txBox="1"/>
          <p:nvPr/>
        </p:nvSpPr>
        <p:spPr>
          <a:xfrm>
            <a:off x="8911226" y="5569667"/>
            <a:ext cx="85837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left &amp; right</a:t>
            </a:r>
          </a:p>
        </p:txBody>
      </p:sp>
    </p:spTree>
    <p:extLst>
      <p:ext uri="{BB962C8B-B14F-4D97-AF65-F5344CB8AC3E}">
        <p14:creationId xmlns:p14="http://schemas.microsoft.com/office/powerpoint/2010/main" val="30095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F5FD-77A2-45D7-B198-943327EA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81BB-C570-459C-89DF-3A14A112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padding , border , margin of product overview selection.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08C3F-5D0B-427D-A20D-9C8681F98C8B}"/>
              </a:ext>
            </a:extLst>
          </p:cNvPr>
          <p:cNvSpPr txBox="1"/>
          <p:nvPr/>
        </p:nvSpPr>
        <p:spPr>
          <a:xfrm>
            <a:off x="838200" y="2505670"/>
            <a:ext cx="333393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792C2-4307-4477-A59E-47D35F80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4555"/>
            <a:ext cx="9135750" cy="264832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42074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53B5-DAB3-4515-BCBA-6267C482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E5AA-B260-427C-B2D3-218F7954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width to 100% - No difference in output.</a:t>
            </a:r>
          </a:p>
          <a:p>
            <a:r>
              <a:rPr lang="en-IN" dirty="0"/>
              <a:t>Set the height to 100% - No difference in output.</a:t>
            </a:r>
          </a:p>
          <a:p>
            <a:r>
              <a:rPr lang="en-IN" dirty="0"/>
              <a:t>Height and Width depends on its parent container. </a:t>
            </a:r>
          </a:p>
          <a:p>
            <a:r>
              <a:rPr lang="en-IN" dirty="0"/>
              <a:t>Set the height of the product-overview as of browser window size.(try in chrome developer tools , inspect element)</a:t>
            </a:r>
          </a:p>
          <a:p>
            <a:r>
              <a:rPr lang="en-IN" dirty="0"/>
              <a:t>Set the height of product-overview to 528px.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5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4BC4-6A2C-41BD-8B28-28618DA8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9A093-540A-48DC-8A78-33F9EE98310F}"/>
              </a:ext>
            </a:extLst>
          </p:cNvPr>
          <p:cNvSpPr txBox="1"/>
          <p:nvPr/>
        </p:nvSpPr>
        <p:spPr>
          <a:xfrm>
            <a:off x="838200" y="1799966"/>
            <a:ext cx="2611170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AED3C-5AA2-4C45-B052-DDE39001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31" y="1797703"/>
            <a:ext cx="6217199" cy="482480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80065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9161-FDD4-4686-91CD-76A5234C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EDD21-03EC-49B4-BCD4-666EF40A1F1F}"/>
              </a:ext>
            </a:extLst>
          </p:cNvPr>
          <p:cNvSpPr/>
          <p:nvPr/>
        </p:nvSpPr>
        <p:spPr>
          <a:xfrm>
            <a:off x="5513394" y="3612084"/>
            <a:ext cx="1627464" cy="50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F3BCE-ABD2-41A9-B283-62F933273E39}"/>
              </a:ext>
            </a:extLst>
          </p:cNvPr>
          <p:cNvSpPr/>
          <p:nvPr/>
        </p:nvSpPr>
        <p:spPr>
          <a:xfrm>
            <a:off x="4884219" y="3050021"/>
            <a:ext cx="2885813" cy="14177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082B9-B124-4D7C-80FF-BC7BC3B3C11B}"/>
              </a:ext>
            </a:extLst>
          </p:cNvPr>
          <p:cNvSpPr/>
          <p:nvPr/>
        </p:nvSpPr>
        <p:spPr>
          <a:xfrm>
            <a:off x="4754189" y="2869658"/>
            <a:ext cx="3145872" cy="17574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55A2F9-F8DF-4546-B29C-0D035AD8C21C}"/>
              </a:ext>
            </a:extLst>
          </p:cNvPr>
          <p:cNvCxnSpPr/>
          <p:nvPr/>
        </p:nvCxnSpPr>
        <p:spPr>
          <a:xfrm>
            <a:off x="5513394" y="4180438"/>
            <a:ext cx="162746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0A54C-7278-4F54-9FBF-5F050EEEA328}"/>
              </a:ext>
            </a:extLst>
          </p:cNvPr>
          <p:cNvCxnSpPr>
            <a:cxnSpLocks/>
          </p:cNvCxnSpPr>
          <p:nvPr/>
        </p:nvCxnSpPr>
        <p:spPr>
          <a:xfrm>
            <a:off x="4884219" y="4307671"/>
            <a:ext cx="28858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6EDC0A-73AE-4447-8E31-BB5DA5B60EF9}"/>
              </a:ext>
            </a:extLst>
          </p:cNvPr>
          <p:cNvCxnSpPr>
            <a:cxnSpLocks/>
          </p:cNvCxnSpPr>
          <p:nvPr/>
        </p:nvCxnSpPr>
        <p:spPr>
          <a:xfrm>
            <a:off x="4884219" y="4543961"/>
            <a:ext cx="28858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F57A54-D1B1-4385-9826-43AF93DC3554}"/>
              </a:ext>
            </a:extLst>
          </p:cNvPr>
          <p:cNvCxnSpPr>
            <a:cxnSpLocks/>
          </p:cNvCxnSpPr>
          <p:nvPr/>
        </p:nvCxnSpPr>
        <p:spPr>
          <a:xfrm>
            <a:off x="4754189" y="4736908"/>
            <a:ext cx="314587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6B009A-0414-4FD9-842E-676A2ACCFD55}"/>
              </a:ext>
            </a:extLst>
          </p:cNvPr>
          <p:cNvSpPr txBox="1"/>
          <p:nvPr/>
        </p:nvSpPr>
        <p:spPr>
          <a:xfrm>
            <a:off x="5854880" y="313299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C4F9E-C82C-407C-894F-734E89F0A3B4}"/>
              </a:ext>
            </a:extLst>
          </p:cNvPr>
          <p:cNvSpPr txBox="1"/>
          <p:nvPr/>
        </p:nvSpPr>
        <p:spPr>
          <a:xfrm>
            <a:off x="5854880" y="2471226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margin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346D8-CAEF-46A0-A523-43C07918AE7B}"/>
              </a:ext>
            </a:extLst>
          </p:cNvPr>
          <p:cNvSpPr txBox="1"/>
          <p:nvPr/>
        </p:nvSpPr>
        <p:spPr>
          <a:xfrm>
            <a:off x="8175279" y="3766242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59E55-3017-4B63-84C7-BF9684C4D94F}"/>
              </a:ext>
            </a:extLst>
          </p:cNvPr>
          <p:cNvSpPr txBox="1"/>
          <p:nvPr/>
        </p:nvSpPr>
        <p:spPr>
          <a:xfrm>
            <a:off x="5916274" y="48700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3696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4" grpId="0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56C8-8AF2-4A00-A46F-B01C1961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BA4A-12E9-4727-BAFB-40BD342B4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is included in our height and width from box-model.</a:t>
            </a:r>
          </a:p>
          <a:p>
            <a:r>
              <a:rPr lang="en-IN" dirty="0"/>
              <a:t>Check in chrome development tools ,inspect element.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Margin , border , padding is not include when we set height and width.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25DF0-0FCF-45F4-8C11-83AD204A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46" y="2866610"/>
            <a:ext cx="2593064" cy="20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79BE-E7B7-4CF8-9E1B-2A2E08F4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55ACCE-1B83-4598-89E6-7406159C1417}"/>
              </a:ext>
            </a:extLst>
          </p:cNvPr>
          <p:cNvGraphicFramePr/>
          <p:nvPr/>
        </p:nvGraphicFramePr>
        <p:xfrm>
          <a:off x="838199" y="1376412"/>
          <a:ext cx="10750617" cy="4675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9134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5ABF-EFDC-4987-91BD-71E5C35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31A5-0C01-44B6-AF18-A6635128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padding , border and margin to product-overview </a:t>
            </a:r>
          </a:p>
          <a:p>
            <a:r>
              <a:rPr lang="en-IN" dirty="0"/>
              <a:t>After adding padding  , border and margin page will get a horizontal scroll bar. </a:t>
            </a:r>
          </a:p>
          <a:p>
            <a:r>
              <a:rPr lang="en-IN" dirty="0"/>
              <a:t>Page width is oversized  , as padding ,border and margin is not included in our height and width settings.</a:t>
            </a:r>
          </a:p>
          <a:p>
            <a:r>
              <a:rPr lang="en-IN" dirty="0"/>
              <a:t>To include padding and border (margin is not included) in our height and width size calculation set the box-sizing property to border-box (default :: content-box) </a:t>
            </a:r>
          </a:p>
          <a:p>
            <a:r>
              <a:rPr lang="en-IN" dirty="0"/>
              <a:t>remove the margin set for the product-overview</a:t>
            </a:r>
          </a:p>
        </p:txBody>
      </p:sp>
    </p:spTree>
    <p:extLst>
      <p:ext uri="{BB962C8B-B14F-4D97-AF65-F5344CB8AC3E}">
        <p14:creationId xmlns:p14="http://schemas.microsoft.com/office/powerpoint/2010/main" val="23690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52A3-2E08-43A5-9DA2-A93763E2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DBCBE-BACC-4D58-8726-CD7D7D4CB514}"/>
              </a:ext>
            </a:extLst>
          </p:cNvPr>
          <p:cNvSpPr txBox="1"/>
          <p:nvPr/>
        </p:nvSpPr>
        <p:spPr>
          <a:xfrm>
            <a:off x="838200" y="1851588"/>
            <a:ext cx="3047245" cy="1815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box-sizing: border-box;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EB2D-08E9-4390-9291-21278F17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220" y="1851588"/>
            <a:ext cx="7947976" cy="298204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13661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C356-F64C-4AF5-A778-39819C03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9F33-8654-4FB8-9474-C1269511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the default style property to border-box for every element.</a:t>
            </a:r>
          </a:p>
          <a:p>
            <a:r>
              <a:rPr lang="en-IN" dirty="0"/>
              <a:t>Remove border from product-overview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174D5-EDA0-4380-9FD7-DFE9DC2A56BC}"/>
              </a:ext>
            </a:extLst>
          </p:cNvPr>
          <p:cNvSpPr txBox="1"/>
          <p:nvPr/>
        </p:nvSpPr>
        <p:spPr>
          <a:xfrm>
            <a:off x="838200" y="3928277"/>
            <a:ext cx="3444089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A968-B602-4829-BA29-ADA43637A96E}"/>
              </a:ext>
            </a:extLst>
          </p:cNvPr>
          <p:cNvSpPr txBox="1"/>
          <p:nvPr/>
        </p:nvSpPr>
        <p:spPr>
          <a:xfrm>
            <a:off x="838200" y="2870010"/>
            <a:ext cx="359799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*{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box-sizing: border-box;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EB2BF8-A22D-450E-9A80-175CC214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29" y="3066861"/>
            <a:ext cx="6740381" cy="246222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82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A3F-EC73-4890-88FC-8B49354B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BB88-8753-4938-8674-0EBBB919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title to the page.</a:t>
            </a:r>
          </a:p>
          <a:p>
            <a:r>
              <a:rPr lang="en-IN" dirty="0"/>
              <a:t>Add list to with below list items</a:t>
            </a:r>
          </a:p>
          <a:p>
            <a:pPr lvl="1"/>
            <a:r>
              <a:rPr lang="en-IN" dirty="0"/>
              <a:t>Packages</a:t>
            </a:r>
          </a:p>
          <a:p>
            <a:pPr lvl="1"/>
            <a:r>
              <a:rPr lang="en-IN" dirty="0"/>
              <a:t>Customers</a:t>
            </a:r>
          </a:p>
          <a:p>
            <a:pPr lvl="1"/>
            <a:r>
              <a:rPr lang="en-IN" dirty="0"/>
              <a:t>Start Hosting</a:t>
            </a:r>
          </a:p>
        </p:txBody>
      </p:sp>
    </p:spTree>
    <p:extLst>
      <p:ext uri="{BB962C8B-B14F-4D97-AF65-F5344CB8AC3E}">
        <p14:creationId xmlns:p14="http://schemas.microsoft.com/office/powerpoint/2010/main" val="39098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6CD5-F329-457D-A91C-413DBAF9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8EE8D-714C-4A2F-88F7-F30073D7B184}"/>
              </a:ext>
            </a:extLst>
          </p:cNvPr>
          <p:cNvSpPr txBox="1"/>
          <p:nvPr/>
        </p:nvSpPr>
        <p:spPr>
          <a:xfrm>
            <a:off x="838200" y="1690688"/>
            <a:ext cx="7607174" cy="44012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&lt;header&gt;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="index.html"&gt;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="packages/index.html"&gt;Packages&lt;/a&gt;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="customers/index.html"&gt;Customers&lt;/a&gt;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="start-hosting/index.html"&gt;Start Hosting&lt;/a&gt;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&lt;/header&gt;</a:t>
            </a:r>
          </a:p>
        </p:txBody>
      </p:sp>
    </p:spTree>
    <p:extLst>
      <p:ext uri="{BB962C8B-B14F-4D97-AF65-F5344CB8AC3E}">
        <p14:creationId xmlns:p14="http://schemas.microsoft.com/office/powerpoint/2010/main" val="1391823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FF46-A030-4003-8DA9-37D346B9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3CD90-E2DD-4014-AACA-09A518F2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35028" cy="4772164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2147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1CA-DBF3-46E1-BB8C-6B13F14A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the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881E-C178-48B8-B89E-E14FE366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 below listed thing on your own</a:t>
            </a:r>
          </a:p>
          <a:p>
            <a:pPr lvl="1"/>
            <a:r>
              <a:rPr lang="en-IN" dirty="0"/>
              <a:t>Add a background colour </a:t>
            </a:r>
          </a:p>
          <a:p>
            <a:pPr lvl="1"/>
            <a:r>
              <a:rPr lang="en-IN" dirty="0"/>
              <a:t>Add some padding </a:t>
            </a:r>
          </a:p>
          <a:p>
            <a:pPr lvl="1"/>
            <a:r>
              <a:rPr lang="en-IN" dirty="0"/>
              <a:t>Set the width to the full page width</a:t>
            </a:r>
          </a:p>
        </p:txBody>
      </p:sp>
    </p:spTree>
    <p:extLst>
      <p:ext uri="{BB962C8B-B14F-4D97-AF65-F5344CB8AC3E}">
        <p14:creationId xmlns:p14="http://schemas.microsoft.com/office/powerpoint/2010/main" val="30600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A3F6-825D-4610-8F9E-00C8CD6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the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9E56-97BF-4AE1-87B1-7DD2757E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Define a class as main-header to the header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0F193-857F-451D-A0F0-874BBA1B4333}"/>
              </a:ext>
            </a:extLst>
          </p:cNvPr>
          <p:cNvSpPr txBox="1"/>
          <p:nvPr/>
        </p:nvSpPr>
        <p:spPr>
          <a:xfrm>
            <a:off x="838200" y="2393834"/>
            <a:ext cx="2591554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A63CD-3DAB-40D0-987C-4F098E49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859" y="2414776"/>
            <a:ext cx="4702098" cy="407809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00263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BA9F-9D97-4927-9647-65D8F596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4E19-6D76-43D6-B2B3-D0E3434E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display property of list from inline-block to inline. To make it appear like menu.</a:t>
            </a:r>
          </a:p>
        </p:txBody>
      </p:sp>
    </p:spTree>
    <p:extLst>
      <p:ext uri="{BB962C8B-B14F-4D97-AF65-F5344CB8AC3E}">
        <p14:creationId xmlns:p14="http://schemas.microsoft.com/office/powerpoint/2010/main" val="3224658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067E-54D0-4B7F-921D-9FC3739E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ACBF3-2E4C-412A-ACFE-407E3A36417A}"/>
              </a:ext>
            </a:extLst>
          </p:cNvPr>
          <p:cNvSpPr txBox="1"/>
          <p:nvPr/>
        </p:nvSpPr>
        <p:spPr>
          <a:xfrm>
            <a:off x="838200" y="1982450"/>
            <a:ext cx="7661495" cy="2893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&lt;nav class="main-nav"&gt;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&lt;ul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="packages/index.html"&gt;Packages&lt;/a&gt;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="customers/index.html"&gt;Customers&lt;/a&gt;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="start-hosting/index.html"&gt;Start Hosting&lt;/a&gt;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&lt;/nav&gt;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F4988-8CC7-4714-9D44-EE133B0D1BB0}"/>
              </a:ext>
            </a:extLst>
          </p:cNvPr>
          <p:cNvSpPr txBox="1"/>
          <p:nvPr/>
        </p:nvSpPr>
        <p:spPr>
          <a:xfrm>
            <a:off x="923453" y="161311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8F72F-B711-4A4D-BF71-51A0D062A3BF}"/>
              </a:ext>
            </a:extLst>
          </p:cNvPr>
          <p:cNvSpPr/>
          <p:nvPr/>
        </p:nvSpPr>
        <p:spPr>
          <a:xfrm>
            <a:off x="1515538" y="2032933"/>
            <a:ext cx="1697445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92F13-B781-42D6-AB9F-81C77D64250B}"/>
              </a:ext>
            </a:extLst>
          </p:cNvPr>
          <p:cNvSpPr/>
          <p:nvPr/>
        </p:nvSpPr>
        <p:spPr>
          <a:xfrm>
            <a:off x="2841279" y="2462543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55399-36AA-47E2-87B8-9901AC766A12}"/>
              </a:ext>
            </a:extLst>
          </p:cNvPr>
          <p:cNvSpPr/>
          <p:nvPr/>
        </p:nvSpPr>
        <p:spPr>
          <a:xfrm>
            <a:off x="2841279" y="3064858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6ED52-E442-4345-850A-32D1DAF61F98}"/>
              </a:ext>
            </a:extLst>
          </p:cNvPr>
          <p:cNvSpPr/>
          <p:nvPr/>
        </p:nvSpPr>
        <p:spPr>
          <a:xfrm>
            <a:off x="2841279" y="3725760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C00FF-7B1A-4E9A-97A3-D9135504BEB2}"/>
              </a:ext>
            </a:extLst>
          </p:cNvPr>
          <p:cNvSpPr txBox="1"/>
          <p:nvPr/>
        </p:nvSpPr>
        <p:spPr>
          <a:xfrm>
            <a:off x="838200" y="5355643"/>
            <a:ext cx="6097508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DB96F-F3C6-425A-AA69-BFFE520217B9}"/>
              </a:ext>
            </a:extLst>
          </p:cNvPr>
          <p:cNvSpPr txBox="1"/>
          <p:nvPr/>
        </p:nvSpPr>
        <p:spPr>
          <a:xfrm>
            <a:off x="1048694" y="497950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</p:spTree>
    <p:extLst>
      <p:ext uri="{BB962C8B-B14F-4D97-AF65-F5344CB8AC3E}">
        <p14:creationId xmlns:p14="http://schemas.microsoft.com/office/powerpoint/2010/main" val="27118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1467-10B1-42A0-AFC6-C35C2D2D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the most out of this training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8F7156-7A7A-4DE0-BFAF-5698CE669D06}"/>
              </a:ext>
            </a:extLst>
          </p:cNvPr>
          <p:cNvSpPr/>
          <p:nvPr/>
        </p:nvSpPr>
        <p:spPr>
          <a:xfrm>
            <a:off x="3773103" y="1690688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8E930C-915E-4A7C-9250-2C5288E59241}"/>
              </a:ext>
            </a:extLst>
          </p:cNvPr>
          <p:cNvSpPr/>
          <p:nvPr/>
        </p:nvSpPr>
        <p:spPr>
          <a:xfrm>
            <a:off x="3785937" y="3665772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Code Along &amp; Do Exercises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2AE2A303-7284-465E-B687-02C92C1D91C0}"/>
              </a:ext>
            </a:extLst>
          </p:cNvPr>
          <p:cNvSpPr/>
          <p:nvPr/>
        </p:nvSpPr>
        <p:spPr>
          <a:xfrm>
            <a:off x="5380522" y="2841859"/>
            <a:ext cx="715478" cy="673768"/>
          </a:xfrm>
          <a:prstGeom prst="plus">
            <a:avLst>
              <a:gd name="adj" fmla="val 40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684E3E-6259-46F4-8A1A-0B3149C3A11A}"/>
              </a:ext>
            </a:extLst>
          </p:cNvPr>
          <p:cNvSpPr/>
          <p:nvPr/>
        </p:nvSpPr>
        <p:spPr>
          <a:xfrm>
            <a:off x="3773103" y="5706779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Debug Errors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4F6FE89B-6B17-48EE-BCE3-566D24090359}"/>
              </a:ext>
            </a:extLst>
          </p:cNvPr>
          <p:cNvSpPr/>
          <p:nvPr/>
        </p:nvSpPr>
        <p:spPr>
          <a:xfrm>
            <a:off x="5380522" y="4871788"/>
            <a:ext cx="715478" cy="673768"/>
          </a:xfrm>
          <a:prstGeom prst="plus">
            <a:avLst>
              <a:gd name="adj" fmla="val 40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2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0DB-8342-45B6-A95F-15AB28FC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85B17-F9C4-4750-AEE8-1C2AECFA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586"/>
            <a:ext cx="6110201" cy="4487179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24876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894A-1978-485D-9C83-1567AD56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42DE2-A200-4BFD-8459-EC3496B3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the title div and nav inline to make it look better.</a:t>
            </a:r>
          </a:p>
          <a:p>
            <a:r>
              <a:rPr lang="en-US" dirty="0"/>
              <a:t>Achieve  this using combinators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5BF9A-E99A-44D2-95EE-97C1DC2BA711}"/>
              </a:ext>
            </a:extLst>
          </p:cNvPr>
          <p:cNvSpPr txBox="1"/>
          <p:nvPr/>
        </p:nvSpPr>
        <p:spPr>
          <a:xfrm>
            <a:off x="838200" y="3157942"/>
            <a:ext cx="277745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&gt; div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7612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EE7-6BB5-4F77-AD55-EBE7BDE6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AD54-B6BE-40FD-B0A9-78674B3E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013"/>
            <a:ext cx="10515600" cy="4351338"/>
          </a:xfrm>
        </p:spPr>
        <p:txBody>
          <a:bodyPr/>
          <a:lstStyle/>
          <a:p>
            <a:r>
              <a:rPr lang="en-US" dirty="0"/>
              <a:t>Remove the default margin and padding of the main-</a:t>
            </a:r>
            <a:r>
              <a:rPr lang="en-US" dirty="0" err="1"/>
              <a:t>nave__items</a:t>
            </a:r>
            <a:r>
              <a:rPr lang="en-US" dirty="0"/>
              <a:t> and set 0 </a:t>
            </a:r>
          </a:p>
          <a:p>
            <a:r>
              <a:rPr lang="en-US" dirty="0"/>
              <a:t>Remove the bullet points from list items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72E50-8108-4AC3-9E67-2BEB3077297D}"/>
              </a:ext>
            </a:extLst>
          </p:cNvPr>
          <p:cNvSpPr txBox="1"/>
          <p:nvPr/>
        </p:nvSpPr>
        <p:spPr>
          <a:xfrm>
            <a:off x="838200" y="4084682"/>
            <a:ext cx="296201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list-style:none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69688-DBAB-4BCF-835E-47D7DADA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39" y="3429000"/>
            <a:ext cx="6680599" cy="3118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3964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30CB-F181-4162-8D8B-E4BF379B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2BE87-927C-4D39-9BDD-A1D72A61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elements in nav elements to the right.</a:t>
            </a:r>
          </a:p>
          <a:p>
            <a:r>
              <a:rPr lang="en-IN" dirty="0"/>
              <a:t>Set  width = main-nav – title div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Remove the white space / new line between the div and main-nav if you are getting element on new line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47BC2-A2E8-4342-9EF2-7D4EC2531245}"/>
              </a:ext>
            </a:extLst>
          </p:cNvPr>
          <p:cNvSpPr txBox="1"/>
          <p:nvPr/>
        </p:nvSpPr>
        <p:spPr>
          <a:xfrm>
            <a:off x="838200" y="2902158"/>
            <a:ext cx="283617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90%;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7A085-91B4-4398-82F3-FEA9040B08E3}"/>
              </a:ext>
            </a:extLst>
          </p:cNvPr>
          <p:cNvSpPr/>
          <p:nvPr/>
        </p:nvSpPr>
        <p:spPr>
          <a:xfrm>
            <a:off x="1249960" y="3573710"/>
            <a:ext cx="1224792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8BD9F-26E7-4BC2-B102-C0813E8D634B}"/>
              </a:ext>
            </a:extLst>
          </p:cNvPr>
          <p:cNvSpPr txBox="1"/>
          <p:nvPr/>
        </p:nvSpPr>
        <p:spPr>
          <a:xfrm>
            <a:off x="5326311" y="2902158"/>
            <a:ext cx="357440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display: 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text-align: 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/* width: 90%; */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width: calc(100% - 50px);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B6C4A-A9DD-4096-939C-3ABB3CDFF4D1}"/>
              </a:ext>
            </a:extLst>
          </p:cNvPr>
          <p:cNvSpPr/>
          <p:nvPr/>
        </p:nvSpPr>
        <p:spPr>
          <a:xfrm>
            <a:off x="1245068" y="3365292"/>
            <a:ext cx="1867248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28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8BF4-D842-46FE-81A1-89876EED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3C-499B-4856-82D7-756060516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class to the title link</a:t>
            </a:r>
          </a:p>
          <a:p>
            <a:r>
              <a:rPr lang="en-US" dirty="0"/>
              <a:t>Remove the hyperlink underline</a:t>
            </a:r>
          </a:p>
          <a:p>
            <a:r>
              <a:rPr lang="en-US" dirty="0"/>
              <a:t>Change the color </a:t>
            </a:r>
          </a:p>
          <a:p>
            <a:r>
              <a:rPr lang="en-US" dirty="0"/>
              <a:t>Make it bold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4741D-5575-4A13-9B43-2533212C6EAE}"/>
              </a:ext>
            </a:extLst>
          </p:cNvPr>
          <p:cNvSpPr txBox="1"/>
          <p:nvPr/>
        </p:nvSpPr>
        <p:spPr>
          <a:xfrm>
            <a:off x="838200" y="4001294"/>
            <a:ext cx="279423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AF8A3-6386-4738-8304-C84C5135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13" y="4001294"/>
            <a:ext cx="7672629" cy="23626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2821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6E86-0518-4EE1-A489-623FC43C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F703E-DF4E-455F-8166-D70A08C2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center align the title and menu in the header.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DFF0A-98CA-4526-A394-629F8C4EBDFA}"/>
              </a:ext>
            </a:extLst>
          </p:cNvPr>
          <p:cNvSpPr txBox="1"/>
          <p:nvPr/>
        </p:nvSpPr>
        <p:spPr>
          <a:xfrm>
            <a:off x="765495" y="2403094"/>
            <a:ext cx="3244443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&gt; div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EC9F9-4DF7-409E-9A44-9BB9B68DA8CA}"/>
              </a:ext>
            </a:extLst>
          </p:cNvPr>
          <p:cNvSpPr txBox="1"/>
          <p:nvPr/>
        </p:nvSpPr>
        <p:spPr>
          <a:xfrm>
            <a:off x="765495" y="4069607"/>
            <a:ext cx="3244443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width: 90%; */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calc(100% - 50px);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56B7A-2281-4311-BE57-9233648EF19B}"/>
              </a:ext>
            </a:extLst>
          </p:cNvPr>
          <p:cNvSpPr/>
          <p:nvPr/>
        </p:nvSpPr>
        <p:spPr>
          <a:xfrm>
            <a:off x="1182848" y="5176007"/>
            <a:ext cx="2357306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A8FF7-6C20-4CBE-BBB3-35A5F977B338}"/>
              </a:ext>
            </a:extLst>
          </p:cNvPr>
          <p:cNvSpPr/>
          <p:nvPr/>
        </p:nvSpPr>
        <p:spPr>
          <a:xfrm>
            <a:off x="1209063" y="2880147"/>
            <a:ext cx="2357306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78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C304-39DC-485A-9914-E829F766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1DDC-0DAB-477C-91BC-C398B675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menu links </a:t>
            </a:r>
          </a:p>
          <a:p>
            <a:pPr lvl="1"/>
            <a:r>
              <a:rPr lang="en-US" dirty="0"/>
              <a:t>Add distance between the menu items</a:t>
            </a:r>
          </a:p>
          <a:p>
            <a:pPr lvl="1"/>
            <a:r>
              <a:rPr lang="en-US" dirty="0"/>
              <a:t>Remove the link underline</a:t>
            </a:r>
          </a:p>
          <a:p>
            <a:pPr lvl="1"/>
            <a:r>
              <a:rPr lang="en-US" dirty="0"/>
              <a:t>Change font color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583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2B68-79E3-4553-8E78-6011FC4B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9D811-13F0-4E6C-BD02-4F36C97A84BE}"/>
              </a:ext>
            </a:extLst>
          </p:cNvPr>
          <p:cNvSpPr txBox="1"/>
          <p:nvPr/>
        </p:nvSpPr>
        <p:spPr>
          <a:xfrm>
            <a:off x="838200" y="1690688"/>
            <a:ext cx="3048699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B5872-AC17-4DAD-ADC9-5A12EF3B7F12}"/>
              </a:ext>
            </a:extLst>
          </p:cNvPr>
          <p:cNvSpPr/>
          <p:nvPr/>
        </p:nvSpPr>
        <p:spPr>
          <a:xfrm>
            <a:off x="1249960" y="2197916"/>
            <a:ext cx="1778466" cy="2181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17CD2-4AB0-4211-AD55-6EBAF2CADD44}"/>
              </a:ext>
            </a:extLst>
          </p:cNvPr>
          <p:cNvSpPr/>
          <p:nvPr/>
        </p:nvSpPr>
        <p:spPr>
          <a:xfrm>
            <a:off x="1249960" y="3016251"/>
            <a:ext cx="2298583" cy="5298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8CF97-516B-41FB-BE9F-95EDC285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29241"/>
            <a:ext cx="7967124" cy="20313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49534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DA14-DBA2-4033-A487-1D0CBBBC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Adding Pseudo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AC35-BE97-4699-8C9A-5651691C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hover over effect to the menu items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71461-5DA1-43F3-9C04-D4330FCEBAC9}"/>
              </a:ext>
            </a:extLst>
          </p:cNvPr>
          <p:cNvSpPr txBox="1"/>
          <p:nvPr/>
        </p:nvSpPr>
        <p:spPr>
          <a:xfrm>
            <a:off x="838200" y="2628781"/>
            <a:ext cx="3177330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E1517-22F6-4DD3-8AB6-01DF0380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54554"/>
            <a:ext cx="8186585" cy="21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1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E92-7176-42B2-A650-99291BCD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Grouping Rules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573A-1FF0-468C-A296-A7D3DFD2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the hover and active rule as they have the same declaration.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A5EE-9EC5-4384-8AD9-88EE98769599}"/>
              </a:ext>
            </a:extLst>
          </p:cNvPr>
          <p:cNvSpPr txBox="1"/>
          <p:nvPr/>
        </p:nvSpPr>
        <p:spPr>
          <a:xfrm>
            <a:off x="838200" y="3225215"/>
            <a:ext cx="2799826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D0D80-3069-4902-B287-8CA678D09261}"/>
              </a:ext>
            </a:extLst>
          </p:cNvPr>
          <p:cNvSpPr/>
          <p:nvPr/>
        </p:nvSpPr>
        <p:spPr>
          <a:xfrm>
            <a:off x="897622" y="3296873"/>
            <a:ext cx="2441196" cy="402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4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E59B-3100-4344-AF94-045B7474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A5-2953-4FB0-B80D-F9C85E3D5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 Editor : Visual Studio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Download Visual Studio Code: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https://code.visualstudio.com/</a:t>
            </a:r>
            <a:endParaRPr lang="en-US" b="0" i="0" dirty="0">
              <a:solidFill>
                <a:srgbClr val="3C3B37"/>
              </a:solidFill>
              <a:effectLst/>
              <a:latin typeface="sf pro text"/>
            </a:endParaRPr>
          </a:p>
          <a:p>
            <a:endParaRPr lang="en-IN" dirty="0"/>
          </a:p>
          <a:p>
            <a:r>
              <a:rPr lang="en-IN" dirty="0"/>
              <a:t>Browser : Chrome – Powerful developer tools</a:t>
            </a:r>
          </a:p>
          <a:p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Download Google Chrome: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https://www.google.com/intl/en/chrome/</a:t>
            </a:r>
            <a:endParaRPr lang="en-US" b="0" i="0" dirty="0">
              <a:solidFill>
                <a:srgbClr val="3C3B37"/>
              </a:solidFill>
              <a:effectLst/>
              <a:latin typeface="sf pro tex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1235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4062-0B9A-41CC-869E-C410714C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3482-88C1-4661-8B87-43E87102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 items to be bold by default </a:t>
            </a:r>
          </a:p>
          <a:p>
            <a:r>
              <a:rPr lang="en-US" dirty="0"/>
              <a:t>Add bottom border with padding when we hover over on menu item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48FF4-28C3-4FCD-BC0E-A8490D34D35F}"/>
              </a:ext>
            </a:extLst>
          </p:cNvPr>
          <p:cNvSpPr txBox="1"/>
          <p:nvPr/>
        </p:nvSpPr>
        <p:spPr>
          <a:xfrm>
            <a:off x="838200" y="3094294"/>
            <a:ext cx="3649910" cy="2893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3px 0px 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border-bottom: 2px solid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35C-4131-4A94-BDFC-61FC8B75DA47}"/>
              </a:ext>
            </a:extLst>
          </p:cNvPr>
          <p:cNvSpPr/>
          <p:nvPr/>
        </p:nvSpPr>
        <p:spPr>
          <a:xfrm>
            <a:off x="1275127" y="3775046"/>
            <a:ext cx="1853967" cy="478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DCF1C-4155-4F1F-A997-7ED26B25DA9C}"/>
              </a:ext>
            </a:extLst>
          </p:cNvPr>
          <p:cNvSpPr/>
          <p:nvPr/>
        </p:nvSpPr>
        <p:spPr>
          <a:xfrm>
            <a:off x="1275127" y="5505109"/>
            <a:ext cx="3120704" cy="2161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510A7-A76C-48B9-AA5D-BCA5EA59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69" y="3099236"/>
            <a:ext cx="7221274" cy="182979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56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E01-D5E1-40D4-8DBA-85510F08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500F-CFA2-4C83-B74D-196A9C89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start hosting list item as a CTA button.</a:t>
            </a:r>
          </a:p>
          <a:p>
            <a:pPr lvl="1"/>
            <a:r>
              <a:rPr lang="en-US" dirty="0"/>
              <a:t>Add extra class to start hosting list item (not to a hyperlink tag)</a:t>
            </a:r>
          </a:p>
          <a:p>
            <a:pPr lvl="1"/>
            <a:r>
              <a:rPr lang="en-US" dirty="0"/>
              <a:t>Consider the </a:t>
            </a:r>
            <a:r>
              <a:rPr lang="en-IN" b="0" i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main-</a:t>
            </a:r>
            <a:r>
              <a:rPr lang="en-IN" b="0" i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b="0" i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/>
              <a:t>specificity and declare the style in CSS file.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675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D132-DBF4-4485-B363-F3A15C72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CB4BE-1A92-4A1B-9484-4EE59A4003AC}"/>
              </a:ext>
            </a:extLst>
          </p:cNvPr>
          <p:cNvSpPr txBox="1"/>
          <p:nvPr/>
        </p:nvSpPr>
        <p:spPr>
          <a:xfrm>
            <a:off x="838199" y="1690688"/>
            <a:ext cx="7617903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 class="main-nav__items"&gt;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href="packages/index.html"&gt;Packages&lt;/a&gt;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href="customers/index.html"&gt;Customers&lt;/a&gt;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 main-nav__item</a:t>
            </a:r>
            <a:r>
              <a:rPr lang="en-IN" sz="1400">
                <a:solidFill>
                  <a:sysClr val="windowText" lastClr="000000"/>
                </a:solidFill>
                <a:latin typeface="Consolas" panose="020B0609020204030204" pitchFamily="49" charset="0"/>
              </a:rPr>
              <a:t>__</a:t>
            </a:r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href="start-hosting/index.html"&gt;Start Hosting&lt;/a&gt;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BD91F-785D-4F9A-9EFE-75653FAC67E2}"/>
              </a:ext>
            </a:extLst>
          </p:cNvPr>
          <p:cNvSpPr/>
          <p:nvPr/>
        </p:nvSpPr>
        <p:spPr>
          <a:xfrm>
            <a:off x="5050173" y="3229761"/>
            <a:ext cx="1904300" cy="216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9F735-9D04-4475-8BD1-6C02F7848BA6}"/>
              </a:ext>
            </a:extLst>
          </p:cNvPr>
          <p:cNvSpPr txBox="1"/>
          <p:nvPr/>
        </p:nvSpPr>
        <p:spPr>
          <a:xfrm>
            <a:off x="838199" y="4601301"/>
            <a:ext cx="2626454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a{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5px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B6A39-ACAB-45BD-AAE6-60DDD04E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769" y="4601301"/>
            <a:ext cx="7953093" cy="210254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739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60D7-FB99-4DE4-9A42-F29C507E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AD2C-169E-47C6-A75E-B09E941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hover over effect for the CTA button and remove the border.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AAAB4-C225-48C4-B749-DD6698D7BDBB}"/>
              </a:ext>
            </a:extLst>
          </p:cNvPr>
          <p:cNvSpPr txBox="1"/>
          <p:nvPr/>
        </p:nvSpPr>
        <p:spPr>
          <a:xfrm>
            <a:off x="838200" y="2805604"/>
            <a:ext cx="3353499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B7B0B-FDBF-4F51-83E2-9F28C810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67836"/>
            <a:ext cx="9124950" cy="2133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36762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EF8-9E63-45E9-8B0A-D87F6E3C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F349C-724C-471E-B605-CEBBBB238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background image for the product-overview section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B06B-61D3-4408-AFD8-5412310D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31028"/>
            <a:ext cx="8707772" cy="2857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6C67C-EA5C-416C-953C-A957E144D11F}"/>
              </a:ext>
            </a:extLst>
          </p:cNvPr>
          <p:cNvSpPr txBox="1"/>
          <p:nvPr/>
        </p:nvSpPr>
        <p:spPr>
          <a:xfrm>
            <a:off x="846589" y="2271867"/>
            <a:ext cx="4203583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background: #ff1b68;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3BFF1C-0091-4250-A747-89DAF848AD58}"/>
              </a:ext>
            </a:extLst>
          </p:cNvPr>
          <p:cNvSpPr/>
          <p:nvPr/>
        </p:nvSpPr>
        <p:spPr>
          <a:xfrm>
            <a:off x="1275127" y="2785145"/>
            <a:ext cx="3154260" cy="234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276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458B-5C17-46B4-873A-D4DD348C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58E72-643F-4136-919B-0C96BFB2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your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908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3668A3-DE03-469B-8E3E-47B5813D7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Practicing the Basics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E170D6-DD16-460C-B3D5-83FD252AF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Can’t do that enough!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5583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12C8-3FDD-42EE-AB9E-0B75B355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E382-8DF0-4117-9267-1B60DA20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content to the plans section</a:t>
            </a:r>
          </a:p>
          <a:p>
            <a:r>
              <a:rPr lang="en-US" dirty="0"/>
              <a:t>Create new div and add below code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18105-4EA1-4E78-88A7-6DB2B4C4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96" y="-2150"/>
            <a:ext cx="5148404" cy="686950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5DFAC-4E07-4FDC-BF58-8ED2320D300C}"/>
              </a:ext>
            </a:extLst>
          </p:cNvPr>
          <p:cNvSpPr txBox="1"/>
          <p:nvPr/>
        </p:nvSpPr>
        <p:spPr>
          <a:xfrm>
            <a:off x="838200" y="2958160"/>
            <a:ext cx="6097508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&lt;h1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"&gt;FREE&lt;/h1&gt;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&lt;h2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"&gt;$0/month&lt;/h2&gt;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&lt;h3&gt;For hobby projects or small teams.&lt;/h3&gt;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&lt;ul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&lt;li&gt;1 Workspace&lt;/li&gt;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&lt;li&gt;Unlimited Traffic&lt;/li&gt;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&lt;li&gt;10GB Storage&lt;/li&gt;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&lt;li&gt;Basic Support&lt;/li&gt;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&lt;button&gt;CHOOSE PLAN&lt;/button&gt;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</p:spTree>
    <p:extLst>
      <p:ext uri="{BB962C8B-B14F-4D97-AF65-F5344CB8AC3E}">
        <p14:creationId xmlns:p14="http://schemas.microsoft.com/office/powerpoint/2010/main" val="2072605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8D3-AF61-41E2-92E5-D71DD626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Goal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00A7A-AF16-41B5-AC90-5CFBDE4A2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17" y="1825625"/>
            <a:ext cx="8739165" cy="435133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3711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DE5-0724-41AF-9C8A-9F03556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FDD5-25C8-4009-AA6F-1E28295C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class as plan to article tag.</a:t>
            </a:r>
          </a:p>
          <a:p>
            <a:r>
              <a:rPr lang="en-US" dirty="0"/>
              <a:t>Change background color.</a:t>
            </a:r>
          </a:p>
          <a:p>
            <a:r>
              <a:rPr lang="en-US" dirty="0"/>
              <a:t>Center align the text.</a:t>
            </a:r>
          </a:p>
          <a:p>
            <a:r>
              <a:rPr lang="en-US" dirty="0"/>
              <a:t>Add spacing around text.</a:t>
            </a:r>
            <a:endParaRPr lang="en-IN" dirty="0"/>
          </a:p>
          <a:p>
            <a:r>
              <a:rPr lang="en-IN" dirty="0"/>
              <a:t>Add spacing between plans.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7854</Words>
  <Application>Microsoft Office PowerPoint</Application>
  <PresentationFormat>Widescreen</PresentationFormat>
  <Paragraphs>1083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consolas</vt:lpstr>
      <vt:lpstr>sf pro text</vt:lpstr>
      <vt:lpstr>Wingdings</vt:lpstr>
      <vt:lpstr>Office Theme</vt:lpstr>
      <vt:lpstr>CSS</vt:lpstr>
      <vt:lpstr>What is CSS ?</vt:lpstr>
      <vt:lpstr>What CSS Can do for us ?</vt:lpstr>
      <vt:lpstr>What CSS Can do for us?</vt:lpstr>
      <vt:lpstr>What is CSS ? </vt:lpstr>
      <vt:lpstr>CSS History , Present &amp; Future</vt:lpstr>
      <vt:lpstr>Course Outline</vt:lpstr>
      <vt:lpstr>How to get the most out of this training ?</vt:lpstr>
      <vt:lpstr>Recommended Tools</vt:lpstr>
      <vt:lpstr>Understanding the basics</vt:lpstr>
      <vt:lpstr>What’s inside this module?</vt:lpstr>
      <vt:lpstr>Setting up course project</vt:lpstr>
      <vt:lpstr>Understanding the course project setup</vt:lpstr>
      <vt:lpstr>Project Goal Of This Module</vt:lpstr>
      <vt:lpstr>How to add CSS to HTML</vt:lpstr>
      <vt:lpstr>Inline Styles</vt:lpstr>
      <vt:lpstr>Using &lt;style&gt; tag</vt:lpstr>
      <vt:lpstr>Using &lt;style&gt; tag</vt:lpstr>
      <vt:lpstr>Using &lt;style&gt; tag</vt:lpstr>
      <vt:lpstr>Using &lt;style&gt; tag</vt:lpstr>
      <vt:lpstr>Using External file (.css)</vt:lpstr>
      <vt:lpstr>Using External file (.css)</vt:lpstr>
      <vt:lpstr>Applying Additional Styles and Google Fonts</vt:lpstr>
      <vt:lpstr>Change font style and font color</vt:lpstr>
      <vt:lpstr>Change font style and font color</vt:lpstr>
      <vt:lpstr>Change font style and font color</vt:lpstr>
      <vt:lpstr>Change font style and font colour</vt:lpstr>
      <vt:lpstr>Selectors in CSS</vt:lpstr>
      <vt:lpstr>Selectors in detail</vt:lpstr>
      <vt:lpstr>Selectors in detail</vt:lpstr>
      <vt:lpstr>Apply the different style to both section</vt:lpstr>
      <vt:lpstr>Apply the different style to both section</vt:lpstr>
      <vt:lpstr>Apply the different style to both section</vt:lpstr>
      <vt:lpstr>Apply the different style to both section</vt:lpstr>
      <vt:lpstr>Why CSS is called as cascading style sheet ?</vt:lpstr>
      <vt:lpstr>Why CSS is called as cascading style sheet ?</vt:lpstr>
      <vt:lpstr>Cascading style sheets &amp; specificity</vt:lpstr>
      <vt:lpstr>Understanding Inheritance</vt:lpstr>
      <vt:lpstr>Understanding Inheritance</vt:lpstr>
      <vt:lpstr>Understanding Inheritance</vt:lpstr>
      <vt:lpstr>Understanding Inheritance</vt:lpstr>
      <vt:lpstr>Combinators in CSS</vt:lpstr>
      <vt:lpstr>Adjacent Sibling Combinators</vt:lpstr>
      <vt:lpstr>General Sibling Combinators</vt:lpstr>
      <vt:lpstr>Child Combinators</vt:lpstr>
      <vt:lpstr>Descendant Combinators</vt:lpstr>
      <vt:lpstr>Combinators in CSS</vt:lpstr>
      <vt:lpstr>Combinators in CSS</vt:lpstr>
      <vt:lpstr>Quiz</vt:lpstr>
      <vt:lpstr>Quiz</vt:lpstr>
      <vt:lpstr>Quiz</vt:lpstr>
      <vt:lpstr>Assignment</vt:lpstr>
      <vt:lpstr>Diving Deeper into CSS</vt:lpstr>
      <vt:lpstr>Content</vt:lpstr>
      <vt:lpstr>Project Goal Of This Module</vt:lpstr>
      <vt:lpstr>Understanding Box Model</vt:lpstr>
      <vt:lpstr>Understanding Box Model</vt:lpstr>
      <vt:lpstr>Understanding Box Model</vt:lpstr>
      <vt:lpstr>Understanding Box Model</vt:lpstr>
      <vt:lpstr>Understanding Box Model</vt:lpstr>
      <vt:lpstr>Margin Collapsing</vt:lpstr>
      <vt:lpstr>Removing Default Margin</vt:lpstr>
      <vt:lpstr>Removing Default Margin</vt:lpstr>
      <vt:lpstr>Shorthand Properties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Creating Header</vt:lpstr>
      <vt:lpstr>Creating Header</vt:lpstr>
      <vt:lpstr>Creating Header</vt:lpstr>
      <vt:lpstr>Decorate the Header</vt:lpstr>
      <vt:lpstr>Decorate the Header</vt:lpstr>
      <vt:lpstr>Display property</vt:lpstr>
      <vt:lpstr>Display property</vt:lpstr>
      <vt:lpstr>Display property</vt:lpstr>
      <vt:lpstr>Display Property And Navigation Bar</vt:lpstr>
      <vt:lpstr>Display Property And Navigation Bar</vt:lpstr>
      <vt:lpstr>Display Property And Navigation Bar</vt:lpstr>
      <vt:lpstr>Decorate Title</vt:lpstr>
      <vt:lpstr>Decorate Title</vt:lpstr>
      <vt:lpstr>Decorate Menu : Task</vt:lpstr>
      <vt:lpstr>Decorate Menu : Solution</vt:lpstr>
      <vt:lpstr>Decorate Menu : Adding Pseudo Class</vt:lpstr>
      <vt:lpstr>Decorate Menu : Grouping Rules</vt:lpstr>
      <vt:lpstr>Decorate Menu </vt:lpstr>
      <vt:lpstr>Decorate Menu : Make CTA (Call to action)</vt:lpstr>
      <vt:lpstr>Decorate Menu : Make CTA (Call to action)</vt:lpstr>
      <vt:lpstr>Decorate Menu : Make CTA (Call to action)</vt:lpstr>
      <vt:lpstr>Adding Image</vt:lpstr>
      <vt:lpstr>Code </vt:lpstr>
      <vt:lpstr>Practicing the Basics</vt:lpstr>
      <vt:lpstr>Decorate Plans Section</vt:lpstr>
      <vt:lpstr>Decorate Plans Section : Goal</vt:lpstr>
      <vt:lpstr>Decorate Plans Section</vt:lpstr>
      <vt:lpstr>Decorate Plans Section</vt:lpstr>
      <vt:lpstr>Decorate Plans Section</vt:lpstr>
      <vt:lpstr>Decorate Plans Section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 : Task </vt:lpstr>
      <vt:lpstr>Decorate Plans Section : Solution</vt:lpstr>
      <vt:lpstr>Decorate Plans Section</vt:lpstr>
      <vt:lpstr>Adding Decorate Many Good Reasons section in page </vt:lpstr>
      <vt:lpstr>Decorate Many Good Reasons section </vt:lpstr>
      <vt:lpstr>Decorate Many Good Reasons section : Task</vt:lpstr>
      <vt:lpstr>Decorate Many Good Reasons section : Solution</vt:lpstr>
      <vt:lpstr>Decorate Many Good Reasons section : Task</vt:lpstr>
      <vt:lpstr>Decorate Many Good Reasons section : Solution</vt:lpstr>
      <vt:lpstr>Decorate Many Good Reasons section</vt:lpstr>
      <vt:lpstr>Decorate Many Good Reasons section</vt:lpstr>
      <vt:lpstr>Footer </vt:lpstr>
      <vt:lpstr>Footer : Task</vt:lpstr>
      <vt:lpstr>Footer : Solution</vt:lpstr>
      <vt:lpstr>Footer :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Vivek Gohil</dc:creator>
  <cp:lastModifiedBy>Vivek Gohil</cp:lastModifiedBy>
  <cp:revision>1</cp:revision>
  <dcterms:created xsi:type="dcterms:W3CDTF">2021-08-05T12:32:05Z</dcterms:created>
  <dcterms:modified xsi:type="dcterms:W3CDTF">2021-08-05T12:32:28Z</dcterms:modified>
</cp:coreProperties>
</file>